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63" r:id="rId2"/>
  </p:sldMasterIdLst>
  <p:notesMasterIdLst>
    <p:notesMasterId r:id="rId64"/>
  </p:notesMasterIdLst>
  <p:sldIdLst>
    <p:sldId id="256" r:id="rId3"/>
    <p:sldId id="257" r:id="rId4"/>
    <p:sldId id="259" r:id="rId5"/>
    <p:sldId id="258" r:id="rId6"/>
    <p:sldId id="260" r:id="rId7"/>
    <p:sldId id="261" r:id="rId8"/>
    <p:sldId id="263" r:id="rId9"/>
    <p:sldId id="265" r:id="rId10"/>
    <p:sldId id="293" r:id="rId11"/>
    <p:sldId id="294" r:id="rId12"/>
    <p:sldId id="299" r:id="rId13"/>
    <p:sldId id="297" r:id="rId14"/>
    <p:sldId id="300" r:id="rId15"/>
    <p:sldId id="295" r:id="rId16"/>
    <p:sldId id="325" r:id="rId17"/>
    <p:sldId id="296" r:id="rId18"/>
    <p:sldId id="284" r:id="rId19"/>
    <p:sldId id="285" r:id="rId20"/>
    <p:sldId id="286" r:id="rId21"/>
    <p:sldId id="287" r:id="rId22"/>
    <p:sldId id="269" r:id="rId23"/>
    <p:sldId id="271" r:id="rId24"/>
    <p:sldId id="283" r:id="rId25"/>
    <p:sldId id="288" r:id="rId26"/>
    <p:sldId id="301" r:id="rId27"/>
    <p:sldId id="270" r:id="rId28"/>
    <p:sldId id="273" r:id="rId29"/>
    <p:sldId id="307" r:id="rId30"/>
    <p:sldId id="308" r:id="rId31"/>
    <p:sldId id="309" r:id="rId32"/>
    <p:sldId id="310" r:id="rId33"/>
    <p:sldId id="311" r:id="rId34"/>
    <p:sldId id="312" r:id="rId35"/>
    <p:sldId id="313" r:id="rId36"/>
    <p:sldId id="314" r:id="rId37"/>
    <p:sldId id="315" r:id="rId38"/>
    <p:sldId id="320" r:id="rId39"/>
    <p:sldId id="321" r:id="rId40"/>
    <p:sldId id="322" r:id="rId41"/>
    <p:sldId id="323" r:id="rId42"/>
    <p:sldId id="324" r:id="rId43"/>
    <p:sldId id="316" r:id="rId44"/>
    <p:sldId id="317" r:id="rId45"/>
    <p:sldId id="318" r:id="rId46"/>
    <p:sldId id="319" r:id="rId47"/>
    <p:sldId id="274" r:id="rId48"/>
    <p:sldId id="282" r:id="rId49"/>
    <p:sldId id="275" r:id="rId50"/>
    <p:sldId id="279" r:id="rId51"/>
    <p:sldId id="302" r:id="rId52"/>
    <p:sldId id="303" r:id="rId53"/>
    <p:sldId id="304" r:id="rId54"/>
    <p:sldId id="305" r:id="rId55"/>
    <p:sldId id="306" r:id="rId56"/>
    <p:sldId id="278" r:id="rId57"/>
    <p:sldId id="277" r:id="rId58"/>
    <p:sldId id="289" r:id="rId59"/>
    <p:sldId id="290" r:id="rId60"/>
    <p:sldId id="264" r:id="rId61"/>
    <p:sldId id="266" r:id="rId62"/>
    <p:sldId id="268" r:id="rId63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A7474"/>
    <a:srgbClr val="545050"/>
    <a:srgbClr val="494545"/>
    <a:srgbClr val="B4B0B0"/>
    <a:srgbClr val="918B8B"/>
    <a:srgbClr val="BF0909"/>
    <a:srgbClr val="2C2C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04" autoAdjust="0"/>
    <p:restoredTop sz="81407" autoAdjust="0"/>
  </p:normalViewPr>
  <p:slideViewPr>
    <p:cSldViewPr snapToGrid="0">
      <p:cViewPr varScale="1">
        <p:scale>
          <a:sx n="66" d="100"/>
          <a:sy n="66" d="100"/>
        </p:scale>
        <p:origin x="1243" y="58"/>
      </p:cViewPr>
      <p:guideLst/>
    </p:cSldViewPr>
  </p:slideViewPr>
  <p:notesTextViewPr>
    <p:cViewPr>
      <p:scale>
        <a:sx n="150" d="100"/>
        <a:sy n="15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viewProps" Target="viewProp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svg"/><Relationship Id="rId1" Type="http://schemas.openxmlformats.org/officeDocument/2006/relationships/image" Target="../media/image31.png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34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svg"/><Relationship Id="rId1" Type="http://schemas.openxmlformats.org/officeDocument/2006/relationships/image" Target="../media/image31.png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3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AE950B0-CF4F-4CD4-AA51-2593A67D06E9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49B03EDD-BB97-403D-9881-15D7DF7B4026}">
      <dgm:prSet/>
      <dgm:spPr/>
      <dgm:t>
        <a:bodyPr/>
        <a:lstStyle/>
        <a:p>
          <a:pPr>
            <a:defRPr b="1"/>
          </a:pPr>
          <a:r>
            <a:rPr lang="en-DE" dirty="0"/>
            <a:t>Arbeitsspeicher:</a:t>
          </a:r>
          <a:endParaRPr lang="en-US" dirty="0"/>
        </a:p>
      </dgm:t>
    </dgm:pt>
    <dgm:pt modelId="{AB8E01B3-8402-4C31-9838-7311D09A4D68}" type="parTrans" cxnId="{BD923929-997E-48D3-864B-7F4A367EF282}">
      <dgm:prSet/>
      <dgm:spPr/>
      <dgm:t>
        <a:bodyPr/>
        <a:lstStyle/>
        <a:p>
          <a:endParaRPr lang="en-US"/>
        </a:p>
      </dgm:t>
    </dgm:pt>
    <dgm:pt modelId="{33DC6D77-C331-4751-B986-4F8610DD05E0}" type="sibTrans" cxnId="{BD923929-997E-48D3-864B-7F4A367EF282}">
      <dgm:prSet/>
      <dgm:spPr/>
      <dgm:t>
        <a:bodyPr/>
        <a:lstStyle/>
        <a:p>
          <a:endParaRPr lang="en-US"/>
        </a:p>
      </dgm:t>
    </dgm:pt>
    <dgm:pt modelId="{C907C812-CC87-4E99-91E6-8750ED954D7D}">
      <dgm:prSet/>
      <dgm:spPr/>
      <dgm:t>
        <a:bodyPr/>
        <a:lstStyle/>
        <a:p>
          <a:r>
            <a:rPr lang="en-DE"/>
            <a:t>16 GB DDR4 ECC</a:t>
          </a:r>
          <a:endParaRPr lang="en-US"/>
        </a:p>
      </dgm:t>
    </dgm:pt>
    <dgm:pt modelId="{C796F3B0-242C-431A-864F-263F2CB456C2}" type="parTrans" cxnId="{0D8267C7-8921-49E9-9F97-C3B796AB4457}">
      <dgm:prSet/>
      <dgm:spPr/>
      <dgm:t>
        <a:bodyPr/>
        <a:lstStyle/>
        <a:p>
          <a:endParaRPr lang="en-US"/>
        </a:p>
      </dgm:t>
    </dgm:pt>
    <dgm:pt modelId="{3732897B-84C6-4157-B0C5-02632FF62C97}" type="sibTrans" cxnId="{0D8267C7-8921-49E9-9F97-C3B796AB4457}">
      <dgm:prSet/>
      <dgm:spPr/>
      <dgm:t>
        <a:bodyPr/>
        <a:lstStyle/>
        <a:p>
          <a:endParaRPr lang="en-US"/>
        </a:p>
      </dgm:t>
    </dgm:pt>
    <dgm:pt modelId="{D2AC1CCD-A88E-4FA2-9674-00F032B09558}">
      <dgm:prSet/>
      <dgm:spPr/>
      <dgm:t>
        <a:bodyPr/>
        <a:lstStyle/>
        <a:p>
          <a:pPr>
            <a:defRPr b="1"/>
          </a:pPr>
          <a:r>
            <a:rPr lang="en-DE"/>
            <a:t>Speicher:</a:t>
          </a:r>
          <a:endParaRPr lang="en-US"/>
        </a:p>
      </dgm:t>
    </dgm:pt>
    <dgm:pt modelId="{806FDDD8-5EC9-4BB9-99C9-2F82EE8F335C}" type="parTrans" cxnId="{755C4759-6624-45CF-AD19-350013D06581}">
      <dgm:prSet/>
      <dgm:spPr/>
      <dgm:t>
        <a:bodyPr/>
        <a:lstStyle/>
        <a:p>
          <a:endParaRPr lang="en-US"/>
        </a:p>
      </dgm:t>
    </dgm:pt>
    <dgm:pt modelId="{261935EC-63AF-4B6C-93B0-8C7B7F649DA7}" type="sibTrans" cxnId="{755C4759-6624-45CF-AD19-350013D06581}">
      <dgm:prSet/>
      <dgm:spPr/>
      <dgm:t>
        <a:bodyPr/>
        <a:lstStyle/>
        <a:p>
          <a:endParaRPr lang="en-US"/>
        </a:p>
      </dgm:t>
    </dgm:pt>
    <dgm:pt modelId="{CED97A09-697C-4764-B3A2-3E8FB55B69CA}">
      <dgm:prSet/>
      <dgm:spPr/>
      <dgm:t>
        <a:bodyPr/>
        <a:lstStyle/>
        <a:p>
          <a:r>
            <a:rPr lang="en-DE"/>
            <a:t>480 GB SAS</a:t>
          </a:r>
          <a:endParaRPr lang="en-US"/>
        </a:p>
      </dgm:t>
    </dgm:pt>
    <dgm:pt modelId="{B11899B3-C192-4E1D-A412-A78DF5A59D21}" type="parTrans" cxnId="{138C2888-B070-4333-B6EF-81941854A935}">
      <dgm:prSet/>
      <dgm:spPr/>
      <dgm:t>
        <a:bodyPr/>
        <a:lstStyle/>
        <a:p>
          <a:endParaRPr lang="en-US"/>
        </a:p>
      </dgm:t>
    </dgm:pt>
    <dgm:pt modelId="{030DF1F2-096F-4578-8A2F-1AB856361678}" type="sibTrans" cxnId="{138C2888-B070-4333-B6EF-81941854A935}">
      <dgm:prSet/>
      <dgm:spPr/>
      <dgm:t>
        <a:bodyPr/>
        <a:lstStyle/>
        <a:p>
          <a:endParaRPr lang="en-US"/>
        </a:p>
      </dgm:t>
    </dgm:pt>
    <dgm:pt modelId="{2F6692D5-9375-424B-A488-5FBB0C8E72F7}">
      <dgm:prSet/>
      <dgm:spPr/>
      <dgm:t>
        <a:bodyPr/>
        <a:lstStyle/>
        <a:p>
          <a:pPr>
            <a:defRPr b="1"/>
          </a:pPr>
          <a:r>
            <a:rPr lang="en-DE" dirty="0"/>
            <a:t>CPU:</a:t>
          </a:r>
          <a:endParaRPr lang="en-US" dirty="0"/>
        </a:p>
      </dgm:t>
    </dgm:pt>
    <dgm:pt modelId="{7D798ABA-10DA-4504-826B-6202E5290DBC}" type="parTrans" cxnId="{9A047C75-9677-473B-86CE-169A7FFA194E}">
      <dgm:prSet/>
      <dgm:spPr/>
      <dgm:t>
        <a:bodyPr/>
        <a:lstStyle/>
        <a:p>
          <a:endParaRPr lang="en-US"/>
        </a:p>
      </dgm:t>
    </dgm:pt>
    <dgm:pt modelId="{2B907264-DE60-4E46-ACB4-2D14A22C61D1}" type="sibTrans" cxnId="{9A047C75-9677-473B-86CE-169A7FFA194E}">
      <dgm:prSet/>
      <dgm:spPr/>
      <dgm:t>
        <a:bodyPr/>
        <a:lstStyle/>
        <a:p>
          <a:endParaRPr lang="en-US"/>
        </a:p>
      </dgm:t>
    </dgm:pt>
    <dgm:pt modelId="{502525A2-2201-4BBF-A85F-1DEADE56FBD9}">
      <dgm:prSet/>
      <dgm:spPr/>
      <dgm:t>
        <a:bodyPr/>
        <a:lstStyle/>
        <a:p>
          <a:r>
            <a:rPr lang="en-DE" dirty="0"/>
            <a:t>4 CPU-Kerne: </a:t>
          </a:r>
          <a:r>
            <a:rPr lang="en-US" dirty="0"/>
            <a:t>Intel® Xeon® Gold 6230</a:t>
          </a:r>
        </a:p>
      </dgm:t>
    </dgm:pt>
    <dgm:pt modelId="{8F20F55E-96B0-4689-90F7-66AC8792303D}" type="parTrans" cxnId="{BCCDA668-2156-4BFD-AD44-723A713A1250}">
      <dgm:prSet/>
      <dgm:spPr/>
      <dgm:t>
        <a:bodyPr/>
        <a:lstStyle/>
        <a:p>
          <a:endParaRPr lang="en-US"/>
        </a:p>
      </dgm:t>
    </dgm:pt>
    <dgm:pt modelId="{C41D379E-CDF0-4D97-8AE6-8FDBD802C233}" type="sibTrans" cxnId="{BCCDA668-2156-4BFD-AD44-723A713A1250}">
      <dgm:prSet/>
      <dgm:spPr/>
      <dgm:t>
        <a:bodyPr/>
        <a:lstStyle/>
        <a:p>
          <a:endParaRPr lang="en-US"/>
        </a:p>
      </dgm:t>
    </dgm:pt>
    <dgm:pt modelId="{ADA3AD7F-2518-44F3-BEC5-25FE40CD31F3}">
      <dgm:prSet/>
      <dgm:spPr/>
      <dgm:t>
        <a:bodyPr/>
        <a:lstStyle/>
        <a:p>
          <a:pPr>
            <a:defRPr b="1"/>
          </a:pPr>
          <a:r>
            <a:rPr lang="en-US"/>
            <a:t>Netzwerkgeschwindigkeit:</a:t>
          </a:r>
        </a:p>
      </dgm:t>
    </dgm:pt>
    <dgm:pt modelId="{FA176E89-C137-4973-9F09-C4F320771443}" type="parTrans" cxnId="{980963FB-C889-4019-8A87-1970207C4BD0}">
      <dgm:prSet/>
      <dgm:spPr/>
      <dgm:t>
        <a:bodyPr/>
        <a:lstStyle/>
        <a:p>
          <a:endParaRPr lang="en-US"/>
        </a:p>
      </dgm:t>
    </dgm:pt>
    <dgm:pt modelId="{7198FF64-A62A-46D3-8F7E-EB8FCA9777B5}" type="sibTrans" cxnId="{980963FB-C889-4019-8A87-1970207C4BD0}">
      <dgm:prSet/>
      <dgm:spPr/>
      <dgm:t>
        <a:bodyPr/>
        <a:lstStyle/>
        <a:p>
          <a:endParaRPr lang="en-US"/>
        </a:p>
      </dgm:t>
    </dgm:pt>
    <dgm:pt modelId="{32BF31D7-1E15-4184-85D9-7785AADF99F0}">
      <dgm:prSet/>
      <dgm:spPr/>
      <dgm:t>
        <a:bodyPr/>
        <a:lstStyle/>
        <a:p>
          <a:r>
            <a:rPr lang="en-DE" dirty="0"/>
            <a:t>~ 1 G</a:t>
          </a:r>
          <a:r>
            <a:rPr lang="en-US" dirty="0"/>
            <a:t>B</a:t>
          </a:r>
          <a:r>
            <a:rPr lang="en-DE" dirty="0"/>
            <a:t>it/s Download</a:t>
          </a:r>
        </a:p>
        <a:p>
          <a:r>
            <a:rPr lang="en-DE" dirty="0"/>
            <a:t>~ 0,5 G</a:t>
          </a:r>
          <a:r>
            <a:rPr lang="en-US" dirty="0"/>
            <a:t>Bit/s Upload</a:t>
          </a:r>
        </a:p>
      </dgm:t>
    </dgm:pt>
    <dgm:pt modelId="{A8150E4F-838C-4F51-B46D-D758A0CF5D88}" type="parTrans" cxnId="{30D6FB88-272B-4A00-B7BB-8F8B1188D6B8}">
      <dgm:prSet/>
      <dgm:spPr/>
      <dgm:t>
        <a:bodyPr/>
        <a:lstStyle/>
        <a:p>
          <a:endParaRPr lang="en-US"/>
        </a:p>
      </dgm:t>
    </dgm:pt>
    <dgm:pt modelId="{DE2F135C-290A-444F-958B-B2059415AEAF}" type="sibTrans" cxnId="{30D6FB88-272B-4A00-B7BB-8F8B1188D6B8}">
      <dgm:prSet/>
      <dgm:spPr/>
      <dgm:t>
        <a:bodyPr/>
        <a:lstStyle/>
        <a:p>
          <a:endParaRPr lang="en-US"/>
        </a:p>
      </dgm:t>
    </dgm:pt>
    <dgm:pt modelId="{85CDB92A-D4F1-4387-892D-78AA5A6AC8E2}" type="pres">
      <dgm:prSet presAssocID="{5AE950B0-CF4F-4CD4-AA51-2593A67D06E9}" presName="root" presStyleCnt="0">
        <dgm:presLayoutVars>
          <dgm:dir/>
          <dgm:resizeHandles val="exact"/>
        </dgm:presLayoutVars>
      </dgm:prSet>
      <dgm:spPr/>
    </dgm:pt>
    <dgm:pt modelId="{6D573053-2FD6-4E48-BEFD-3477FAA8DF29}" type="pres">
      <dgm:prSet presAssocID="{49B03EDD-BB97-403D-9881-15D7DF7B4026}" presName="compNode" presStyleCnt="0"/>
      <dgm:spPr/>
    </dgm:pt>
    <dgm:pt modelId="{8CF0B2B7-EA1A-45E4-B8B1-C476C1A21449}" type="pres">
      <dgm:prSet presAssocID="{49B03EDD-BB97-403D-9881-15D7DF7B4026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ECB23EB0-2B3A-4EC7-BF02-1D36A4982ADD}" type="pres">
      <dgm:prSet presAssocID="{49B03EDD-BB97-403D-9881-15D7DF7B4026}" presName="iconSpace" presStyleCnt="0"/>
      <dgm:spPr/>
    </dgm:pt>
    <dgm:pt modelId="{CABB1876-1049-4829-8B98-A155DCD7294E}" type="pres">
      <dgm:prSet presAssocID="{49B03EDD-BB97-403D-9881-15D7DF7B4026}" presName="parTx" presStyleLbl="revTx" presStyleIdx="0" presStyleCnt="8">
        <dgm:presLayoutVars>
          <dgm:chMax val="0"/>
          <dgm:chPref val="0"/>
        </dgm:presLayoutVars>
      </dgm:prSet>
      <dgm:spPr/>
    </dgm:pt>
    <dgm:pt modelId="{A3914CD6-4D75-48A3-BB9E-0836BC1CD959}" type="pres">
      <dgm:prSet presAssocID="{49B03EDD-BB97-403D-9881-15D7DF7B4026}" presName="txSpace" presStyleCnt="0"/>
      <dgm:spPr/>
    </dgm:pt>
    <dgm:pt modelId="{7886A306-EF32-417A-8CAB-8C339145CE5B}" type="pres">
      <dgm:prSet presAssocID="{49B03EDD-BB97-403D-9881-15D7DF7B4026}" presName="desTx" presStyleLbl="revTx" presStyleIdx="1" presStyleCnt="8">
        <dgm:presLayoutVars/>
      </dgm:prSet>
      <dgm:spPr/>
    </dgm:pt>
    <dgm:pt modelId="{00EB525A-C0DD-483E-9FF4-562359604940}" type="pres">
      <dgm:prSet presAssocID="{33DC6D77-C331-4751-B986-4F8610DD05E0}" presName="sibTrans" presStyleCnt="0"/>
      <dgm:spPr/>
    </dgm:pt>
    <dgm:pt modelId="{8B56CE0B-64F0-4A8A-AFF0-86682A4408F7}" type="pres">
      <dgm:prSet presAssocID="{D2AC1CCD-A88E-4FA2-9674-00F032B09558}" presName="compNode" presStyleCnt="0"/>
      <dgm:spPr/>
    </dgm:pt>
    <dgm:pt modelId="{957F8F6A-CA8E-4FA2-97CE-42415CFDB986}" type="pres">
      <dgm:prSet presAssocID="{D2AC1CCD-A88E-4FA2-9674-00F032B09558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5D550936-A677-4654-9FBF-B564ECA83887}" type="pres">
      <dgm:prSet presAssocID="{D2AC1CCD-A88E-4FA2-9674-00F032B09558}" presName="iconSpace" presStyleCnt="0"/>
      <dgm:spPr/>
    </dgm:pt>
    <dgm:pt modelId="{FC02C615-C508-4905-8765-60F84790A344}" type="pres">
      <dgm:prSet presAssocID="{D2AC1CCD-A88E-4FA2-9674-00F032B09558}" presName="parTx" presStyleLbl="revTx" presStyleIdx="2" presStyleCnt="8">
        <dgm:presLayoutVars>
          <dgm:chMax val="0"/>
          <dgm:chPref val="0"/>
        </dgm:presLayoutVars>
      </dgm:prSet>
      <dgm:spPr/>
    </dgm:pt>
    <dgm:pt modelId="{055EADC0-C709-4358-886F-EFAA7D052B4C}" type="pres">
      <dgm:prSet presAssocID="{D2AC1CCD-A88E-4FA2-9674-00F032B09558}" presName="txSpace" presStyleCnt="0"/>
      <dgm:spPr/>
    </dgm:pt>
    <dgm:pt modelId="{9F0EE9AE-0411-4208-89E3-CE33E57E94D8}" type="pres">
      <dgm:prSet presAssocID="{D2AC1CCD-A88E-4FA2-9674-00F032B09558}" presName="desTx" presStyleLbl="revTx" presStyleIdx="3" presStyleCnt="8">
        <dgm:presLayoutVars/>
      </dgm:prSet>
      <dgm:spPr/>
    </dgm:pt>
    <dgm:pt modelId="{A09BC4E8-1F72-4478-B735-74C5AAD0B3AC}" type="pres">
      <dgm:prSet presAssocID="{261935EC-63AF-4B6C-93B0-8C7B7F649DA7}" presName="sibTrans" presStyleCnt="0"/>
      <dgm:spPr/>
    </dgm:pt>
    <dgm:pt modelId="{8F5174F5-BEB7-4532-9E78-53121F2A202C}" type="pres">
      <dgm:prSet presAssocID="{2F6692D5-9375-424B-A488-5FBB0C8E72F7}" presName="compNode" presStyleCnt="0"/>
      <dgm:spPr/>
    </dgm:pt>
    <dgm:pt modelId="{84D513C2-1819-4570-A966-A6FB403DD4C9}" type="pres">
      <dgm:prSet presAssocID="{2F6692D5-9375-424B-A488-5FBB0C8E72F7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7EB13C62-2402-4307-9804-2731B96968F7}" type="pres">
      <dgm:prSet presAssocID="{2F6692D5-9375-424B-A488-5FBB0C8E72F7}" presName="iconSpace" presStyleCnt="0"/>
      <dgm:spPr/>
    </dgm:pt>
    <dgm:pt modelId="{DF6DA70D-A460-4ACC-A3A3-82AC0FB6F938}" type="pres">
      <dgm:prSet presAssocID="{2F6692D5-9375-424B-A488-5FBB0C8E72F7}" presName="parTx" presStyleLbl="revTx" presStyleIdx="4" presStyleCnt="8">
        <dgm:presLayoutVars>
          <dgm:chMax val="0"/>
          <dgm:chPref val="0"/>
        </dgm:presLayoutVars>
      </dgm:prSet>
      <dgm:spPr/>
    </dgm:pt>
    <dgm:pt modelId="{BD5BF6C3-E22E-494A-8914-2DD783467B4E}" type="pres">
      <dgm:prSet presAssocID="{2F6692D5-9375-424B-A488-5FBB0C8E72F7}" presName="txSpace" presStyleCnt="0"/>
      <dgm:spPr/>
    </dgm:pt>
    <dgm:pt modelId="{A8C150BE-1B5B-4E03-A589-A8864797742D}" type="pres">
      <dgm:prSet presAssocID="{2F6692D5-9375-424B-A488-5FBB0C8E72F7}" presName="desTx" presStyleLbl="revTx" presStyleIdx="5" presStyleCnt="8">
        <dgm:presLayoutVars/>
      </dgm:prSet>
      <dgm:spPr/>
    </dgm:pt>
    <dgm:pt modelId="{D4B22718-7F88-4AA3-A9D4-0F161D8B0605}" type="pres">
      <dgm:prSet presAssocID="{2B907264-DE60-4E46-ACB4-2D14A22C61D1}" presName="sibTrans" presStyleCnt="0"/>
      <dgm:spPr/>
    </dgm:pt>
    <dgm:pt modelId="{D2DBBA05-A379-435C-94BA-80C2CBEF9357}" type="pres">
      <dgm:prSet presAssocID="{ADA3AD7F-2518-44F3-BEC5-25FE40CD31F3}" presName="compNode" presStyleCnt="0"/>
      <dgm:spPr/>
    </dgm:pt>
    <dgm:pt modelId="{39355903-4B10-4B96-B826-85E25760EADD}" type="pres">
      <dgm:prSet presAssocID="{ADA3AD7F-2518-44F3-BEC5-25FE40CD31F3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wnload"/>
        </a:ext>
      </dgm:extLst>
    </dgm:pt>
    <dgm:pt modelId="{2F50B1FB-5B42-4439-98C4-5DD3CDFC02C1}" type="pres">
      <dgm:prSet presAssocID="{ADA3AD7F-2518-44F3-BEC5-25FE40CD31F3}" presName="iconSpace" presStyleCnt="0"/>
      <dgm:spPr/>
    </dgm:pt>
    <dgm:pt modelId="{C121AD0A-6A1A-49E3-8D65-C24E1CFAE956}" type="pres">
      <dgm:prSet presAssocID="{ADA3AD7F-2518-44F3-BEC5-25FE40CD31F3}" presName="parTx" presStyleLbl="revTx" presStyleIdx="6" presStyleCnt="8">
        <dgm:presLayoutVars>
          <dgm:chMax val="0"/>
          <dgm:chPref val="0"/>
        </dgm:presLayoutVars>
      </dgm:prSet>
      <dgm:spPr/>
    </dgm:pt>
    <dgm:pt modelId="{6FA58B5A-4ABA-4A0C-BBE5-886AAA759972}" type="pres">
      <dgm:prSet presAssocID="{ADA3AD7F-2518-44F3-BEC5-25FE40CD31F3}" presName="txSpace" presStyleCnt="0"/>
      <dgm:spPr/>
    </dgm:pt>
    <dgm:pt modelId="{5C890CB3-FA4A-47C8-BFB7-5F57B3D33B47}" type="pres">
      <dgm:prSet presAssocID="{ADA3AD7F-2518-44F3-BEC5-25FE40CD31F3}" presName="desTx" presStyleLbl="revTx" presStyleIdx="7" presStyleCnt="8">
        <dgm:presLayoutVars/>
      </dgm:prSet>
      <dgm:spPr/>
    </dgm:pt>
  </dgm:ptLst>
  <dgm:cxnLst>
    <dgm:cxn modelId="{BD923929-997E-48D3-864B-7F4A367EF282}" srcId="{5AE950B0-CF4F-4CD4-AA51-2593A67D06E9}" destId="{49B03EDD-BB97-403D-9881-15D7DF7B4026}" srcOrd="0" destOrd="0" parTransId="{AB8E01B3-8402-4C31-9838-7311D09A4D68}" sibTransId="{33DC6D77-C331-4751-B986-4F8610DD05E0}"/>
    <dgm:cxn modelId="{D2FD3D5B-A916-4337-AFB4-54B183031C1C}" type="presOf" srcId="{ADA3AD7F-2518-44F3-BEC5-25FE40CD31F3}" destId="{C121AD0A-6A1A-49E3-8D65-C24E1CFAE956}" srcOrd="0" destOrd="0" presId="urn:microsoft.com/office/officeart/2018/5/layout/CenteredIconLabelDescriptionList"/>
    <dgm:cxn modelId="{FBF83A60-CD8D-48AC-9B83-AA2380252029}" type="presOf" srcId="{2F6692D5-9375-424B-A488-5FBB0C8E72F7}" destId="{DF6DA70D-A460-4ACC-A3A3-82AC0FB6F938}" srcOrd="0" destOrd="0" presId="urn:microsoft.com/office/officeart/2018/5/layout/CenteredIconLabelDescriptionList"/>
    <dgm:cxn modelId="{2CD54F44-F5E6-4191-B16A-6AD6893D058A}" type="presOf" srcId="{D2AC1CCD-A88E-4FA2-9674-00F032B09558}" destId="{FC02C615-C508-4905-8765-60F84790A344}" srcOrd="0" destOrd="0" presId="urn:microsoft.com/office/officeart/2018/5/layout/CenteredIconLabelDescriptionList"/>
    <dgm:cxn modelId="{BCCDA668-2156-4BFD-AD44-723A713A1250}" srcId="{2F6692D5-9375-424B-A488-5FBB0C8E72F7}" destId="{502525A2-2201-4BBF-A85F-1DEADE56FBD9}" srcOrd="0" destOrd="0" parTransId="{8F20F55E-96B0-4689-90F7-66AC8792303D}" sibTransId="{C41D379E-CDF0-4D97-8AE6-8FDBD802C233}"/>
    <dgm:cxn modelId="{08AFDE6B-FEB9-45FB-AF95-F5A1A56D303F}" type="presOf" srcId="{502525A2-2201-4BBF-A85F-1DEADE56FBD9}" destId="{A8C150BE-1B5B-4E03-A589-A8864797742D}" srcOrd="0" destOrd="0" presId="urn:microsoft.com/office/officeart/2018/5/layout/CenteredIconLabelDescriptionList"/>
    <dgm:cxn modelId="{62CD0C72-4008-4578-920A-0F7AD6D35655}" type="presOf" srcId="{C907C812-CC87-4E99-91E6-8750ED954D7D}" destId="{7886A306-EF32-417A-8CAB-8C339145CE5B}" srcOrd="0" destOrd="0" presId="urn:microsoft.com/office/officeart/2018/5/layout/CenteredIconLabelDescriptionList"/>
    <dgm:cxn modelId="{9A047C75-9677-473B-86CE-169A7FFA194E}" srcId="{5AE950B0-CF4F-4CD4-AA51-2593A67D06E9}" destId="{2F6692D5-9375-424B-A488-5FBB0C8E72F7}" srcOrd="2" destOrd="0" parTransId="{7D798ABA-10DA-4504-826B-6202E5290DBC}" sibTransId="{2B907264-DE60-4E46-ACB4-2D14A22C61D1}"/>
    <dgm:cxn modelId="{755C4759-6624-45CF-AD19-350013D06581}" srcId="{5AE950B0-CF4F-4CD4-AA51-2593A67D06E9}" destId="{D2AC1CCD-A88E-4FA2-9674-00F032B09558}" srcOrd="1" destOrd="0" parTransId="{806FDDD8-5EC9-4BB9-99C9-2F82EE8F335C}" sibTransId="{261935EC-63AF-4B6C-93B0-8C7B7F649DA7}"/>
    <dgm:cxn modelId="{138C2888-B070-4333-B6EF-81941854A935}" srcId="{D2AC1CCD-A88E-4FA2-9674-00F032B09558}" destId="{CED97A09-697C-4764-B3A2-3E8FB55B69CA}" srcOrd="0" destOrd="0" parTransId="{B11899B3-C192-4E1D-A412-A78DF5A59D21}" sibTransId="{030DF1F2-096F-4578-8A2F-1AB856361678}"/>
    <dgm:cxn modelId="{30D6FB88-272B-4A00-B7BB-8F8B1188D6B8}" srcId="{ADA3AD7F-2518-44F3-BEC5-25FE40CD31F3}" destId="{32BF31D7-1E15-4184-85D9-7785AADF99F0}" srcOrd="0" destOrd="0" parTransId="{A8150E4F-838C-4F51-B46D-D758A0CF5D88}" sibTransId="{DE2F135C-290A-444F-958B-B2059415AEAF}"/>
    <dgm:cxn modelId="{B738928A-A16B-4224-8685-59FA86549058}" type="presOf" srcId="{CED97A09-697C-4764-B3A2-3E8FB55B69CA}" destId="{9F0EE9AE-0411-4208-89E3-CE33E57E94D8}" srcOrd="0" destOrd="0" presId="urn:microsoft.com/office/officeart/2018/5/layout/CenteredIconLabelDescriptionList"/>
    <dgm:cxn modelId="{4DF9BFB1-0085-4851-ABAB-EF9C260C3E91}" type="presOf" srcId="{5AE950B0-CF4F-4CD4-AA51-2593A67D06E9}" destId="{85CDB92A-D4F1-4387-892D-78AA5A6AC8E2}" srcOrd="0" destOrd="0" presId="urn:microsoft.com/office/officeart/2018/5/layout/CenteredIconLabelDescriptionList"/>
    <dgm:cxn modelId="{0D8267C7-8921-49E9-9F97-C3B796AB4457}" srcId="{49B03EDD-BB97-403D-9881-15D7DF7B4026}" destId="{C907C812-CC87-4E99-91E6-8750ED954D7D}" srcOrd="0" destOrd="0" parTransId="{C796F3B0-242C-431A-864F-263F2CB456C2}" sibTransId="{3732897B-84C6-4157-B0C5-02632FF62C97}"/>
    <dgm:cxn modelId="{D1CB3AD5-0624-492A-BCF6-37FE508E798A}" type="presOf" srcId="{49B03EDD-BB97-403D-9881-15D7DF7B4026}" destId="{CABB1876-1049-4829-8B98-A155DCD7294E}" srcOrd="0" destOrd="0" presId="urn:microsoft.com/office/officeart/2018/5/layout/CenteredIconLabelDescriptionList"/>
    <dgm:cxn modelId="{8E6BFFE4-592A-4F79-88D5-0F785528D872}" type="presOf" srcId="{32BF31D7-1E15-4184-85D9-7785AADF99F0}" destId="{5C890CB3-FA4A-47C8-BFB7-5F57B3D33B47}" srcOrd="0" destOrd="0" presId="urn:microsoft.com/office/officeart/2018/5/layout/CenteredIconLabelDescriptionList"/>
    <dgm:cxn modelId="{980963FB-C889-4019-8A87-1970207C4BD0}" srcId="{5AE950B0-CF4F-4CD4-AA51-2593A67D06E9}" destId="{ADA3AD7F-2518-44F3-BEC5-25FE40CD31F3}" srcOrd="3" destOrd="0" parTransId="{FA176E89-C137-4973-9F09-C4F320771443}" sibTransId="{7198FF64-A62A-46D3-8F7E-EB8FCA9777B5}"/>
    <dgm:cxn modelId="{75DBBBD0-156E-4183-A42A-7CB73E19B6CA}" type="presParOf" srcId="{85CDB92A-D4F1-4387-892D-78AA5A6AC8E2}" destId="{6D573053-2FD6-4E48-BEFD-3477FAA8DF29}" srcOrd="0" destOrd="0" presId="urn:microsoft.com/office/officeart/2018/5/layout/CenteredIconLabelDescriptionList"/>
    <dgm:cxn modelId="{ED707E94-19A4-4F5E-AF64-D506834E0097}" type="presParOf" srcId="{6D573053-2FD6-4E48-BEFD-3477FAA8DF29}" destId="{8CF0B2B7-EA1A-45E4-B8B1-C476C1A21449}" srcOrd="0" destOrd="0" presId="urn:microsoft.com/office/officeart/2018/5/layout/CenteredIconLabelDescriptionList"/>
    <dgm:cxn modelId="{447C674E-D8D9-4093-99E7-A6D3F9693050}" type="presParOf" srcId="{6D573053-2FD6-4E48-BEFD-3477FAA8DF29}" destId="{ECB23EB0-2B3A-4EC7-BF02-1D36A4982ADD}" srcOrd="1" destOrd="0" presId="urn:microsoft.com/office/officeart/2018/5/layout/CenteredIconLabelDescriptionList"/>
    <dgm:cxn modelId="{055D6CC9-6A33-4768-84D2-428F09D7555A}" type="presParOf" srcId="{6D573053-2FD6-4E48-BEFD-3477FAA8DF29}" destId="{CABB1876-1049-4829-8B98-A155DCD7294E}" srcOrd="2" destOrd="0" presId="urn:microsoft.com/office/officeart/2018/5/layout/CenteredIconLabelDescriptionList"/>
    <dgm:cxn modelId="{F5C8932B-83DD-4EF2-B519-5AC987933C44}" type="presParOf" srcId="{6D573053-2FD6-4E48-BEFD-3477FAA8DF29}" destId="{A3914CD6-4D75-48A3-BB9E-0836BC1CD959}" srcOrd="3" destOrd="0" presId="urn:microsoft.com/office/officeart/2018/5/layout/CenteredIconLabelDescriptionList"/>
    <dgm:cxn modelId="{2FC13DC8-BEDC-493C-837A-0A886CBBFDCC}" type="presParOf" srcId="{6D573053-2FD6-4E48-BEFD-3477FAA8DF29}" destId="{7886A306-EF32-417A-8CAB-8C339145CE5B}" srcOrd="4" destOrd="0" presId="urn:microsoft.com/office/officeart/2018/5/layout/CenteredIconLabelDescriptionList"/>
    <dgm:cxn modelId="{62069E32-0C74-444E-BB43-675A399DDFFD}" type="presParOf" srcId="{85CDB92A-D4F1-4387-892D-78AA5A6AC8E2}" destId="{00EB525A-C0DD-483E-9FF4-562359604940}" srcOrd="1" destOrd="0" presId="urn:microsoft.com/office/officeart/2018/5/layout/CenteredIconLabelDescriptionList"/>
    <dgm:cxn modelId="{18505573-CDEE-40DB-8118-D76E66FB9A01}" type="presParOf" srcId="{85CDB92A-D4F1-4387-892D-78AA5A6AC8E2}" destId="{8B56CE0B-64F0-4A8A-AFF0-86682A4408F7}" srcOrd="2" destOrd="0" presId="urn:microsoft.com/office/officeart/2018/5/layout/CenteredIconLabelDescriptionList"/>
    <dgm:cxn modelId="{43C9A000-11B6-41EB-B00F-2622765F24AC}" type="presParOf" srcId="{8B56CE0B-64F0-4A8A-AFF0-86682A4408F7}" destId="{957F8F6A-CA8E-4FA2-97CE-42415CFDB986}" srcOrd="0" destOrd="0" presId="urn:microsoft.com/office/officeart/2018/5/layout/CenteredIconLabelDescriptionList"/>
    <dgm:cxn modelId="{D310C81F-8950-4AC4-B349-0A7DA324B8F6}" type="presParOf" srcId="{8B56CE0B-64F0-4A8A-AFF0-86682A4408F7}" destId="{5D550936-A677-4654-9FBF-B564ECA83887}" srcOrd="1" destOrd="0" presId="urn:microsoft.com/office/officeart/2018/5/layout/CenteredIconLabelDescriptionList"/>
    <dgm:cxn modelId="{72C58090-F4E1-4F7B-85E3-71F3CA045610}" type="presParOf" srcId="{8B56CE0B-64F0-4A8A-AFF0-86682A4408F7}" destId="{FC02C615-C508-4905-8765-60F84790A344}" srcOrd="2" destOrd="0" presId="urn:microsoft.com/office/officeart/2018/5/layout/CenteredIconLabelDescriptionList"/>
    <dgm:cxn modelId="{E815C2AA-C3D9-4DB4-8E67-BC70DCEAE1FB}" type="presParOf" srcId="{8B56CE0B-64F0-4A8A-AFF0-86682A4408F7}" destId="{055EADC0-C709-4358-886F-EFAA7D052B4C}" srcOrd="3" destOrd="0" presId="urn:microsoft.com/office/officeart/2018/5/layout/CenteredIconLabelDescriptionList"/>
    <dgm:cxn modelId="{D23C7811-9ED9-43E6-9966-26431A675FC6}" type="presParOf" srcId="{8B56CE0B-64F0-4A8A-AFF0-86682A4408F7}" destId="{9F0EE9AE-0411-4208-89E3-CE33E57E94D8}" srcOrd="4" destOrd="0" presId="urn:microsoft.com/office/officeart/2018/5/layout/CenteredIconLabelDescriptionList"/>
    <dgm:cxn modelId="{C81685B5-579F-4C59-B819-D071023C5241}" type="presParOf" srcId="{85CDB92A-D4F1-4387-892D-78AA5A6AC8E2}" destId="{A09BC4E8-1F72-4478-B735-74C5AAD0B3AC}" srcOrd="3" destOrd="0" presId="urn:microsoft.com/office/officeart/2018/5/layout/CenteredIconLabelDescriptionList"/>
    <dgm:cxn modelId="{28842235-EB03-445A-9E7E-5DA52AF47AA3}" type="presParOf" srcId="{85CDB92A-D4F1-4387-892D-78AA5A6AC8E2}" destId="{8F5174F5-BEB7-4532-9E78-53121F2A202C}" srcOrd="4" destOrd="0" presId="urn:microsoft.com/office/officeart/2018/5/layout/CenteredIconLabelDescriptionList"/>
    <dgm:cxn modelId="{5B3DB967-EAE0-45DA-9399-BE734554FA68}" type="presParOf" srcId="{8F5174F5-BEB7-4532-9E78-53121F2A202C}" destId="{84D513C2-1819-4570-A966-A6FB403DD4C9}" srcOrd="0" destOrd="0" presId="urn:microsoft.com/office/officeart/2018/5/layout/CenteredIconLabelDescriptionList"/>
    <dgm:cxn modelId="{6276C70E-3B4D-4580-AA83-71EA884F3441}" type="presParOf" srcId="{8F5174F5-BEB7-4532-9E78-53121F2A202C}" destId="{7EB13C62-2402-4307-9804-2731B96968F7}" srcOrd="1" destOrd="0" presId="urn:microsoft.com/office/officeart/2018/5/layout/CenteredIconLabelDescriptionList"/>
    <dgm:cxn modelId="{F089D295-E61E-4832-A711-102A4CA4B054}" type="presParOf" srcId="{8F5174F5-BEB7-4532-9E78-53121F2A202C}" destId="{DF6DA70D-A460-4ACC-A3A3-82AC0FB6F938}" srcOrd="2" destOrd="0" presId="urn:microsoft.com/office/officeart/2018/5/layout/CenteredIconLabelDescriptionList"/>
    <dgm:cxn modelId="{4E425964-D4BE-4C26-8C0C-DF56BDCBA9D8}" type="presParOf" srcId="{8F5174F5-BEB7-4532-9E78-53121F2A202C}" destId="{BD5BF6C3-E22E-494A-8914-2DD783467B4E}" srcOrd="3" destOrd="0" presId="urn:microsoft.com/office/officeart/2018/5/layout/CenteredIconLabelDescriptionList"/>
    <dgm:cxn modelId="{F8BE5252-C8EC-4FE7-9D85-294C66CA9E3D}" type="presParOf" srcId="{8F5174F5-BEB7-4532-9E78-53121F2A202C}" destId="{A8C150BE-1B5B-4E03-A589-A8864797742D}" srcOrd="4" destOrd="0" presId="urn:microsoft.com/office/officeart/2018/5/layout/CenteredIconLabelDescriptionList"/>
    <dgm:cxn modelId="{39AC7B0C-D86A-48CF-81F4-AA36F20ED625}" type="presParOf" srcId="{85CDB92A-D4F1-4387-892D-78AA5A6AC8E2}" destId="{D4B22718-7F88-4AA3-A9D4-0F161D8B0605}" srcOrd="5" destOrd="0" presId="urn:microsoft.com/office/officeart/2018/5/layout/CenteredIconLabelDescriptionList"/>
    <dgm:cxn modelId="{D428918B-916F-4876-9512-EE11C1AFEEF5}" type="presParOf" srcId="{85CDB92A-D4F1-4387-892D-78AA5A6AC8E2}" destId="{D2DBBA05-A379-435C-94BA-80C2CBEF9357}" srcOrd="6" destOrd="0" presId="urn:microsoft.com/office/officeart/2018/5/layout/CenteredIconLabelDescriptionList"/>
    <dgm:cxn modelId="{860A8D93-8A95-4540-BB72-BE5971B8AFFC}" type="presParOf" srcId="{D2DBBA05-A379-435C-94BA-80C2CBEF9357}" destId="{39355903-4B10-4B96-B826-85E25760EADD}" srcOrd="0" destOrd="0" presId="urn:microsoft.com/office/officeart/2018/5/layout/CenteredIconLabelDescriptionList"/>
    <dgm:cxn modelId="{7D57FAC7-1449-4CF4-A4A0-A15EA7AA61DC}" type="presParOf" srcId="{D2DBBA05-A379-435C-94BA-80C2CBEF9357}" destId="{2F50B1FB-5B42-4439-98C4-5DD3CDFC02C1}" srcOrd="1" destOrd="0" presId="urn:microsoft.com/office/officeart/2018/5/layout/CenteredIconLabelDescriptionList"/>
    <dgm:cxn modelId="{9F423C46-E973-470C-95A4-DA7B9FBDA973}" type="presParOf" srcId="{D2DBBA05-A379-435C-94BA-80C2CBEF9357}" destId="{C121AD0A-6A1A-49E3-8D65-C24E1CFAE956}" srcOrd="2" destOrd="0" presId="urn:microsoft.com/office/officeart/2018/5/layout/CenteredIconLabelDescriptionList"/>
    <dgm:cxn modelId="{E5CBE750-EB8B-4ED9-A72A-D6BC13722423}" type="presParOf" srcId="{D2DBBA05-A379-435C-94BA-80C2CBEF9357}" destId="{6FA58B5A-4ABA-4A0C-BBE5-886AAA759972}" srcOrd="3" destOrd="0" presId="urn:microsoft.com/office/officeart/2018/5/layout/CenteredIconLabelDescriptionList"/>
    <dgm:cxn modelId="{7638DBDE-2670-45C8-AEB5-12BAF1A5D158}" type="presParOf" srcId="{D2DBBA05-A379-435C-94BA-80C2CBEF9357}" destId="{5C890CB3-FA4A-47C8-BFB7-5F57B3D33B47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F0B2B7-EA1A-45E4-B8B1-C476C1A21449}">
      <dsp:nvSpPr>
        <dsp:cNvPr id="0" name=""/>
        <dsp:cNvSpPr/>
      </dsp:nvSpPr>
      <dsp:spPr>
        <a:xfrm>
          <a:off x="757622" y="1247241"/>
          <a:ext cx="812109" cy="81210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ABB1876-1049-4829-8B98-A155DCD7294E}">
      <dsp:nvSpPr>
        <dsp:cNvPr id="0" name=""/>
        <dsp:cNvSpPr/>
      </dsp:nvSpPr>
      <dsp:spPr>
        <a:xfrm>
          <a:off x="3520" y="2147111"/>
          <a:ext cx="2320312" cy="3480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DE" sz="1600" kern="1200" dirty="0"/>
            <a:t>Arbeitsspeicher:</a:t>
          </a:r>
          <a:endParaRPr lang="en-US" sz="1600" kern="1200" dirty="0"/>
        </a:p>
      </dsp:txBody>
      <dsp:txXfrm>
        <a:off x="3520" y="2147111"/>
        <a:ext cx="2320312" cy="348046"/>
      </dsp:txXfrm>
    </dsp:sp>
    <dsp:sp modelId="{7886A306-EF32-417A-8CAB-8C339145CE5B}">
      <dsp:nvSpPr>
        <dsp:cNvPr id="0" name=""/>
        <dsp:cNvSpPr/>
      </dsp:nvSpPr>
      <dsp:spPr>
        <a:xfrm>
          <a:off x="3520" y="2535977"/>
          <a:ext cx="2320312" cy="7522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DE" sz="1200" kern="1200"/>
            <a:t>16 GB DDR4 ECC</a:t>
          </a:r>
          <a:endParaRPr lang="en-US" sz="1200" kern="1200"/>
        </a:p>
      </dsp:txBody>
      <dsp:txXfrm>
        <a:off x="3520" y="2535977"/>
        <a:ext cx="2320312" cy="752205"/>
      </dsp:txXfrm>
    </dsp:sp>
    <dsp:sp modelId="{957F8F6A-CA8E-4FA2-97CE-42415CFDB986}">
      <dsp:nvSpPr>
        <dsp:cNvPr id="0" name=""/>
        <dsp:cNvSpPr/>
      </dsp:nvSpPr>
      <dsp:spPr>
        <a:xfrm>
          <a:off x="3483989" y="1247241"/>
          <a:ext cx="812109" cy="81210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C02C615-C508-4905-8765-60F84790A344}">
      <dsp:nvSpPr>
        <dsp:cNvPr id="0" name=""/>
        <dsp:cNvSpPr/>
      </dsp:nvSpPr>
      <dsp:spPr>
        <a:xfrm>
          <a:off x="2729888" y="2147111"/>
          <a:ext cx="2320312" cy="3480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DE" sz="1600" kern="1200"/>
            <a:t>Speicher:</a:t>
          </a:r>
          <a:endParaRPr lang="en-US" sz="1600" kern="1200"/>
        </a:p>
      </dsp:txBody>
      <dsp:txXfrm>
        <a:off x="2729888" y="2147111"/>
        <a:ext cx="2320312" cy="348046"/>
      </dsp:txXfrm>
    </dsp:sp>
    <dsp:sp modelId="{9F0EE9AE-0411-4208-89E3-CE33E57E94D8}">
      <dsp:nvSpPr>
        <dsp:cNvPr id="0" name=""/>
        <dsp:cNvSpPr/>
      </dsp:nvSpPr>
      <dsp:spPr>
        <a:xfrm>
          <a:off x="2729888" y="2535977"/>
          <a:ext cx="2320312" cy="7522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DE" sz="1200" kern="1200"/>
            <a:t>480 GB SAS</a:t>
          </a:r>
          <a:endParaRPr lang="en-US" sz="1200" kern="1200"/>
        </a:p>
      </dsp:txBody>
      <dsp:txXfrm>
        <a:off x="2729888" y="2535977"/>
        <a:ext cx="2320312" cy="752205"/>
      </dsp:txXfrm>
    </dsp:sp>
    <dsp:sp modelId="{84D513C2-1819-4570-A966-A6FB403DD4C9}">
      <dsp:nvSpPr>
        <dsp:cNvPr id="0" name=""/>
        <dsp:cNvSpPr/>
      </dsp:nvSpPr>
      <dsp:spPr>
        <a:xfrm>
          <a:off x="6210356" y="1247241"/>
          <a:ext cx="812109" cy="81210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6DA70D-A460-4ACC-A3A3-82AC0FB6F938}">
      <dsp:nvSpPr>
        <dsp:cNvPr id="0" name=""/>
        <dsp:cNvSpPr/>
      </dsp:nvSpPr>
      <dsp:spPr>
        <a:xfrm>
          <a:off x="5456255" y="2147111"/>
          <a:ext cx="2320312" cy="3480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DE" sz="1600" kern="1200" dirty="0"/>
            <a:t>CPU:</a:t>
          </a:r>
          <a:endParaRPr lang="en-US" sz="1600" kern="1200" dirty="0"/>
        </a:p>
      </dsp:txBody>
      <dsp:txXfrm>
        <a:off x="5456255" y="2147111"/>
        <a:ext cx="2320312" cy="348046"/>
      </dsp:txXfrm>
    </dsp:sp>
    <dsp:sp modelId="{A8C150BE-1B5B-4E03-A589-A8864797742D}">
      <dsp:nvSpPr>
        <dsp:cNvPr id="0" name=""/>
        <dsp:cNvSpPr/>
      </dsp:nvSpPr>
      <dsp:spPr>
        <a:xfrm>
          <a:off x="5456255" y="2535977"/>
          <a:ext cx="2320312" cy="7522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DE" sz="1200" kern="1200" dirty="0"/>
            <a:t>4 CPU-Kerne: </a:t>
          </a:r>
          <a:r>
            <a:rPr lang="en-US" sz="1200" kern="1200" dirty="0"/>
            <a:t>Intel® Xeon® Gold 6230</a:t>
          </a:r>
        </a:p>
      </dsp:txBody>
      <dsp:txXfrm>
        <a:off x="5456255" y="2535977"/>
        <a:ext cx="2320312" cy="752205"/>
      </dsp:txXfrm>
    </dsp:sp>
    <dsp:sp modelId="{39355903-4B10-4B96-B826-85E25760EADD}">
      <dsp:nvSpPr>
        <dsp:cNvPr id="0" name=""/>
        <dsp:cNvSpPr/>
      </dsp:nvSpPr>
      <dsp:spPr>
        <a:xfrm>
          <a:off x="8936724" y="1247241"/>
          <a:ext cx="812109" cy="81210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121AD0A-6A1A-49E3-8D65-C24E1CFAE956}">
      <dsp:nvSpPr>
        <dsp:cNvPr id="0" name=""/>
        <dsp:cNvSpPr/>
      </dsp:nvSpPr>
      <dsp:spPr>
        <a:xfrm>
          <a:off x="8182622" y="2147111"/>
          <a:ext cx="2320312" cy="3480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600" kern="1200"/>
            <a:t>Netzwerkgeschwindigkeit:</a:t>
          </a:r>
        </a:p>
      </dsp:txBody>
      <dsp:txXfrm>
        <a:off x="8182622" y="2147111"/>
        <a:ext cx="2320312" cy="348046"/>
      </dsp:txXfrm>
    </dsp:sp>
    <dsp:sp modelId="{5C890CB3-FA4A-47C8-BFB7-5F57B3D33B47}">
      <dsp:nvSpPr>
        <dsp:cNvPr id="0" name=""/>
        <dsp:cNvSpPr/>
      </dsp:nvSpPr>
      <dsp:spPr>
        <a:xfrm>
          <a:off x="8182622" y="2535977"/>
          <a:ext cx="2320312" cy="7522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DE" sz="1200" kern="1200" dirty="0"/>
            <a:t>~ 1 G</a:t>
          </a:r>
          <a:r>
            <a:rPr lang="en-US" sz="1200" kern="1200" dirty="0"/>
            <a:t>B</a:t>
          </a:r>
          <a:r>
            <a:rPr lang="en-DE" sz="1200" kern="1200" dirty="0"/>
            <a:t>it/s Download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DE" sz="1200" kern="1200" dirty="0"/>
            <a:t>~ 0,5 G</a:t>
          </a:r>
          <a:r>
            <a:rPr lang="en-US" sz="1200" kern="1200" dirty="0"/>
            <a:t>Bit/s Upload</a:t>
          </a:r>
        </a:p>
      </dsp:txBody>
      <dsp:txXfrm>
        <a:off x="8182622" y="2535977"/>
        <a:ext cx="2320312" cy="75220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9E9CA5-A91B-498E-B14A-F41E1F9E8987}" type="datetimeFigureOut">
              <a:rPr lang="de-DE" smtClean="0"/>
              <a:t>28.04.2021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7A3C70-E0FE-4BCF-918C-399DC2046FB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795032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Jeannine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7A3C70-E0FE-4BCF-918C-399DC2046FB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705525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Veli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98DB1BF-A85E-4376-9054-4EF197B49266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733364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Veli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7A3C70-E0FE-4BCF-918C-399DC2046FB6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423068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Veli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7A3C70-E0FE-4BCF-918C-399DC2046FB6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879513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Veli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7A3C70-E0FE-4BCF-918C-399DC2046FB6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145998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Veli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7A3C70-E0FE-4BCF-918C-399DC2046FB6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404184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Veli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7A3C70-E0FE-4BCF-918C-399DC2046FB6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503748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Veli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7A3C70-E0FE-4BCF-918C-399DC2046FB6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588937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Veli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7A3C70-E0FE-4BCF-918C-399DC2046FB6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065935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Timo</a:t>
            </a:r>
          </a:p>
          <a:p>
            <a:r>
              <a:rPr lang="de-DE" dirty="0"/>
              <a:t>Uniprojekt, genommen was wir kannten, kostenlos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7A3C70-E0FE-4BCF-918C-399DC2046FB6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1551980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Timo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7A3C70-E0FE-4BCF-918C-399DC2046FB6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725863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Jeannine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7A3C70-E0FE-4BCF-918C-399DC2046FB6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9743680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Timo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7A3C70-E0FE-4BCF-918C-399DC2046FB6}" type="slidenum">
              <a:rPr lang="de-DE" smtClean="0"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979721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Timo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7A3C70-E0FE-4BCF-918C-399DC2046FB6}" type="slidenum">
              <a:rPr lang="de-DE" smtClean="0"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9649671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Timo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7A3C70-E0FE-4BCF-918C-399DC2046FB6}" type="slidenum">
              <a:rPr lang="de-DE" smtClean="0"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4927555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Timo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7A3C70-E0FE-4BCF-918C-399DC2046FB6}" type="slidenum">
              <a:rPr lang="de-DE" smtClean="0"/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9925604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Timo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7A3C70-E0FE-4BCF-918C-399DC2046FB6}" type="slidenum">
              <a:rPr lang="de-DE" smtClean="0"/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1686515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Timo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7A3C70-E0FE-4BCF-918C-399DC2046FB6}" type="slidenum">
              <a:rPr lang="de-DE" smtClean="0"/>
              <a:t>34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1331876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Timo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7A3C70-E0FE-4BCF-918C-399DC2046FB6}" type="slidenum">
              <a:rPr lang="de-DE" smtClean="0"/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2923040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Timo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7A3C70-E0FE-4BCF-918C-399DC2046FB6}" type="slidenum">
              <a:rPr lang="de-DE" smtClean="0"/>
              <a:t>36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1008351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Timo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7A3C70-E0FE-4BCF-918C-399DC2046FB6}" type="slidenum">
              <a:rPr lang="de-DE" smtClean="0"/>
              <a:t>37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9937067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Timo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7A3C70-E0FE-4BCF-918C-399DC2046FB6}" type="slidenum">
              <a:rPr lang="de-DE" smtClean="0"/>
              <a:t>38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089708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Jeannine</a:t>
            </a:r>
          </a:p>
          <a:p>
            <a:r>
              <a:rPr lang="de-DE" dirty="0"/>
              <a:t>Gebühren bei Börse für die Orders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7A3C70-E0FE-4BCF-918C-399DC2046FB6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9172536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Timo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7A3C70-E0FE-4BCF-918C-399DC2046FB6}" type="slidenum">
              <a:rPr lang="de-DE" smtClean="0"/>
              <a:t>39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6761540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Timo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7A3C70-E0FE-4BCF-918C-399DC2046FB6}" type="slidenum">
              <a:rPr lang="de-DE" smtClean="0"/>
              <a:t>40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7306591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Timo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7A3C70-E0FE-4BCF-918C-399DC2046FB6}" type="slidenum">
              <a:rPr lang="de-DE" smtClean="0"/>
              <a:t>41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807359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Timo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7A3C70-E0FE-4BCF-918C-399DC2046FB6}" type="slidenum">
              <a:rPr lang="de-DE" smtClean="0"/>
              <a:t>42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9250353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Timo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7A3C70-E0FE-4BCF-918C-399DC2046FB6}" type="slidenum">
              <a:rPr lang="de-DE" smtClean="0"/>
              <a:t>43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9845680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Timo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7A3C70-E0FE-4BCF-918C-399DC2046FB6}" type="slidenum">
              <a:rPr lang="de-DE" smtClean="0"/>
              <a:t>44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5190615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Timo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7A3C70-E0FE-4BCF-918C-399DC2046FB6}" type="slidenum">
              <a:rPr lang="de-DE" smtClean="0"/>
              <a:t>45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7001095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Jan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7A3C70-E0FE-4BCF-918C-399DC2046FB6}" type="slidenum">
              <a:rPr lang="de-DE" smtClean="0"/>
              <a:t>46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2361851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Jan (Bild anpassen)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7A3C70-E0FE-4BCF-918C-399DC2046FB6}" type="slidenum">
              <a:rPr lang="de-DE" smtClean="0"/>
              <a:t>47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552952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Jan</a:t>
            </a:r>
          </a:p>
          <a:p>
            <a:r>
              <a:rPr lang="de-DE" dirty="0"/>
              <a:t>Welche Features priorisiert</a:t>
            </a:r>
          </a:p>
          <a:p>
            <a:r>
              <a:rPr lang="de-DE" dirty="0"/>
              <a:t>Wie entschieden was möglich/nicht möglich</a:t>
            </a:r>
          </a:p>
          <a:p>
            <a:r>
              <a:rPr lang="de-DE" dirty="0"/>
              <a:t>Was konnte nicht umgesetzt werden</a:t>
            </a:r>
          </a:p>
          <a:p>
            <a:r>
              <a:rPr lang="de-DE" dirty="0"/>
              <a:t>Bugfixes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7A3C70-E0FE-4BCF-918C-399DC2046FB6}" type="slidenum">
              <a:rPr lang="de-DE" smtClean="0"/>
              <a:t>48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513558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Jeannine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7A3C70-E0FE-4BCF-918C-399DC2046FB6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6944461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Jan oder Nico?</a:t>
            </a:r>
          </a:p>
          <a:p>
            <a:r>
              <a:rPr lang="de-DE" dirty="0"/>
              <a:t>Zwischen Gruppen</a:t>
            </a:r>
          </a:p>
          <a:p>
            <a:r>
              <a:rPr lang="de-DE" dirty="0"/>
              <a:t>Alle Abhängig von uns </a:t>
            </a:r>
            <a:r>
              <a:rPr lang="de-DE" dirty="0">
                <a:sym typeface="Wingdings" panose="05000000000000000000" pitchFamily="2" charset="2"/>
              </a:rPr>
              <a:t> anfangs viel gearbeitet um Handel zu ermöglichen</a:t>
            </a:r>
          </a:p>
          <a:p>
            <a:r>
              <a:rPr lang="de-DE" dirty="0">
                <a:sym typeface="Wingdings" panose="05000000000000000000" pitchFamily="2" charset="2"/>
              </a:rPr>
              <a:t>Support-themen wenn Bugs oder Fragen</a:t>
            </a:r>
          </a:p>
          <a:p>
            <a:r>
              <a:rPr lang="de-DE" dirty="0">
                <a:sym typeface="Wingdings" panose="05000000000000000000" pitchFamily="2" charset="2"/>
              </a:rPr>
              <a:t>Token erstelle  entscheiden wer Broker sein darf </a:t>
            </a:r>
          </a:p>
          <a:p>
            <a:r>
              <a:rPr lang="de-DE" dirty="0">
                <a:sym typeface="Wingdings" panose="05000000000000000000" pitchFamily="2" charset="2"/>
              </a:rPr>
              <a:t>Gebühren!</a:t>
            </a:r>
          </a:p>
          <a:p>
            <a:r>
              <a:rPr lang="de-DE" dirty="0">
                <a:sym typeface="Wingdings" panose="05000000000000000000" pitchFamily="2" charset="2"/>
              </a:rPr>
              <a:t>Liquiditätsspender ermöglicht (als Beispiel)</a:t>
            </a:r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7A3C70-E0FE-4BCF-918C-399DC2046FB6}" type="slidenum">
              <a:rPr lang="de-DE" smtClean="0"/>
              <a:t>49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4325476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Nico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7A3C70-E0FE-4BCF-918C-399DC2046FB6}" type="slidenum">
              <a:rPr lang="de-DE" smtClean="0"/>
              <a:t>50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3027705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Nico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7A3C70-E0FE-4BCF-918C-399DC2046FB6}" type="slidenum">
              <a:rPr lang="de-DE" smtClean="0"/>
              <a:t>51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4806021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Nico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7A3C70-E0FE-4BCF-918C-399DC2046FB6}" type="slidenum">
              <a:rPr lang="de-DE" smtClean="0"/>
              <a:t>52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5485421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Nico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7A3C70-E0FE-4BCF-918C-399DC2046FB6}" type="slidenum">
              <a:rPr lang="de-DE" smtClean="0"/>
              <a:t>53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8579068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Nico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7A3C70-E0FE-4BCF-918C-399DC2046FB6}" type="slidenum">
              <a:rPr lang="de-DE" smtClean="0"/>
              <a:t>54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2297169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Nico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7A3C70-E0FE-4BCF-918C-399DC2046FB6}" type="slidenum">
              <a:rPr lang="de-DE" smtClean="0"/>
              <a:t>55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7492280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100 Stunden Selbststudium? </a:t>
            </a:r>
            <a:r>
              <a:rPr lang="de-DE" dirty="0">
                <a:sym typeface="Wingdings" panose="05000000000000000000" pitchFamily="2" charset="2"/>
              </a:rPr>
              <a:t> 75h * 21 = 1575</a:t>
            </a:r>
            <a:endParaRPr lang="de-DE" dirty="0"/>
          </a:p>
          <a:p>
            <a:r>
              <a:rPr lang="de-DE" dirty="0"/>
              <a:t>Wären bei 4 Gruppen 136,5 h pro Gruppe 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7A3C70-E0FE-4BCF-918C-399DC2046FB6}" type="slidenum">
              <a:rPr lang="de-DE" smtClean="0"/>
              <a:t>59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4336860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Teameinteilung, Anweisungen, Überblick, Lastenheft? </a:t>
            </a:r>
            <a:r>
              <a:rPr lang="de-DE" dirty="0">
                <a:sym typeface="Wingdings" panose="05000000000000000000" pitchFamily="2" charset="2"/>
              </a:rPr>
              <a:t> DHBW Kommunikation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>
                <a:sym typeface="Wingdings" panose="05000000000000000000" pitchFamily="2" charset="2"/>
              </a:rPr>
              <a:t>Umfang zu groß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7A3C70-E0FE-4BCF-918C-399DC2046FB6}" type="slidenum">
              <a:rPr lang="de-DE" smtClean="0"/>
              <a:t>60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397950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Jeannine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7A3C70-E0FE-4BCF-918C-399DC2046FB6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626563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Jeannine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7A3C70-E0FE-4BCF-918C-399DC2046FB6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092850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Jeannine</a:t>
            </a:r>
          </a:p>
          <a:p>
            <a:r>
              <a:rPr lang="de-DE" dirty="0"/>
              <a:t>Wie Konflikte geklärt?</a:t>
            </a:r>
          </a:p>
          <a:p>
            <a:r>
              <a:rPr lang="de-DE" dirty="0"/>
              <a:t>Methoden?</a:t>
            </a:r>
          </a:p>
          <a:p>
            <a:r>
              <a:rPr lang="de-DE" dirty="0"/>
              <a:t>Arbeit der Teilgruppen nochmal jede Gruppe einzeln vorstellen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7A3C70-E0FE-4BCF-918C-399DC2046FB6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661225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Jeannine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7A3C70-E0FE-4BCF-918C-399DC2046FB6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64683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7A3C70-E0FE-4BCF-918C-399DC2046FB6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15353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2A3716-CDE4-4957-B7AE-A6D6AD9B968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2727" y="1787382"/>
            <a:ext cx="9144000" cy="2387600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de-DE" dirty="0"/>
              <a:t>Projekt </a:t>
            </a:r>
            <a:r>
              <a:rPr lang="de-DE" dirty="0" err="1"/>
              <a:t>Tradingtool</a:t>
            </a:r>
            <a:br>
              <a:rPr lang="de-DE" dirty="0"/>
            </a:br>
            <a:r>
              <a:rPr lang="de-DE" dirty="0"/>
              <a:t>- </a:t>
            </a:r>
            <a:r>
              <a:rPr lang="de-DE" dirty="0" err="1"/>
              <a:t>Moonstonks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9D2B135-EA49-4D5F-B489-F27F31B1923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92727" y="4304074"/>
            <a:ext cx="7795491" cy="165576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Abschlusspräsentation</a:t>
            </a:r>
          </a:p>
          <a:p>
            <a:r>
              <a:rPr lang="de-DE" dirty="0"/>
              <a:t>WWI 18 SEA/C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BCFAE95-7154-4197-AB96-0E952EBA20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8F432-4A7F-4508-AC35-F9E32325F16F}" type="datetime1">
              <a:rPr lang="de-DE" smtClean="0"/>
              <a:t>28.04.2021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3DEC51D-8430-4583-BF85-0BF42003DA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WWI 18 SEA/C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1174FBF-7464-41FC-9208-2A3462F67A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4CB9F-243C-4156-9AA2-01A91AA16573}" type="slidenum">
              <a:rPr lang="de-DE" smtClean="0"/>
              <a:t>‹Nr.›</a:t>
            </a:fld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AE729F03-CF81-4095-A215-5DCBB48E86F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6947" y="92363"/>
            <a:ext cx="3595053" cy="3595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207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D3C0BB39-09D1-4BB9-96DC-DDDBFC832E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A075F-B774-48E5-84CC-D453B7D8A202}" type="datetime1">
              <a:rPr lang="de-DE" smtClean="0"/>
              <a:t>28.04.2021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5E9DD576-D8A8-4F38-9DC3-279D8EB13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WWI 18 SEA/C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390CA83-6668-43B8-B030-813057E3BC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5220" y="5721833"/>
            <a:ext cx="1126780" cy="1126780"/>
          </a:xfrm>
          <a:prstGeom prst="rect">
            <a:avLst/>
          </a:prstGeom>
          <a:effectLst>
            <a:glow rad="127000">
              <a:schemeClr val="accent1">
                <a:alpha val="0"/>
              </a:schemeClr>
            </a:glow>
            <a:outerShdw blurRad="1270000" dist="50800" dir="5400000" algn="ctr" rotWithShape="0">
              <a:srgbClr val="000000">
                <a:alpha val="0"/>
              </a:srgbClr>
            </a:outerShdw>
            <a:softEdge rad="127000"/>
          </a:effectLst>
        </p:spPr>
      </p:pic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999E597-A757-483F-AB8B-8CFB81A954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73505" y="6102660"/>
            <a:ext cx="510209" cy="365125"/>
          </a:xfrm>
        </p:spPr>
        <p:txBody>
          <a:bodyPr/>
          <a:lstStyle>
            <a:lvl1pPr algn="ctr">
              <a:defRPr b="1">
                <a:solidFill>
                  <a:schemeClr val="bg1"/>
                </a:solidFill>
              </a:defRPr>
            </a:lvl1pPr>
          </a:lstStyle>
          <a:p>
            <a:fld id="{C8E4CB9F-243C-4156-9AA2-01A91AA16573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05322A67-A079-4C89-B833-2A7DD68867B3}"/>
              </a:ext>
            </a:extLst>
          </p:cNvPr>
          <p:cNvCxnSpPr>
            <a:cxnSpLocks/>
          </p:cNvCxnSpPr>
          <p:nvPr userDrawn="1"/>
        </p:nvCxnSpPr>
        <p:spPr>
          <a:xfrm flipV="1">
            <a:off x="10068339" y="327991"/>
            <a:ext cx="2206487" cy="7026966"/>
          </a:xfrm>
          <a:prstGeom prst="line">
            <a:avLst/>
          </a:prstGeom>
          <a:ln w="28575">
            <a:solidFill>
              <a:schemeClr val="tx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3516BA61-8C48-4E3A-BB6F-139A99280A7B}"/>
              </a:ext>
            </a:extLst>
          </p:cNvPr>
          <p:cNvCxnSpPr>
            <a:cxnSpLocks/>
          </p:cNvCxnSpPr>
          <p:nvPr userDrawn="1"/>
        </p:nvCxnSpPr>
        <p:spPr>
          <a:xfrm flipV="1">
            <a:off x="10416209" y="-298173"/>
            <a:ext cx="1520687" cy="7653130"/>
          </a:xfrm>
          <a:prstGeom prst="line">
            <a:avLst/>
          </a:prstGeom>
          <a:ln w="50800">
            <a:solidFill>
              <a:schemeClr val="tx1">
                <a:lumMod val="85000"/>
                <a:alpha val="52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DB55E524-381D-471E-A072-EC2FF51B0901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11002478" y="-149086"/>
            <a:ext cx="192433" cy="7504043"/>
          </a:xfrm>
          <a:prstGeom prst="line">
            <a:avLst/>
          </a:prstGeom>
          <a:ln w="50800">
            <a:solidFill>
              <a:schemeClr val="tx1">
                <a:lumMod val="85000"/>
                <a:alpha val="28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83892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8A12284-522E-465F-9DE0-D888BA5BCB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3CA9D31-2736-419D-BB8D-9943BE29E0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6205D6B-32EA-44EB-B09F-01EC37B3BA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0698EED-9952-4EE3-83AE-D7FB64430F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F4D66A-7972-40F5-8DE2-9FE149108A24}" type="datetime1">
              <a:rPr lang="de-DE" smtClean="0"/>
              <a:t>28.04.2021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FCADEC6-35BE-4AE6-A74C-4E39EFE4AA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WWI 18 SEA/C</a:t>
            </a:r>
          </a:p>
        </p:txBody>
      </p:sp>
      <p:sp>
        <p:nvSpPr>
          <p:cNvPr id="13" name="Freihandform: Form 12">
            <a:extLst>
              <a:ext uri="{FF2B5EF4-FFF2-40B4-BE49-F238E27FC236}">
                <a16:creationId xmlns:a16="http://schemas.microsoft.com/office/drawing/2014/main" id="{64AA1490-CFF3-46EC-BB99-272B1FD7ED17}"/>
              </a:ext>
            </a:extLst>
          </p:cNvPr>
          <p:cNvSpPr/>
          <p:nvPr userDrawn="1"/>
        </p:nvSpPr>
        <p:spPr>
          <a:xfrm rot="3478380">
            <a:off x="8106560" y="-181381"/>
            <a:ext cx="7069410" cy="3122881"/>
          </a:xfrm>
          <a:custGeom>
            <a:avLst/>
            <a:gdLst>
              <a:gd name="connsiteX0" fmla="*/ 0 w 7069410"/>
              <a:gd name="connsiteY0" fmla="*/ 3122881 h 3122881"/>
              <a:gd name="connsiteX1" fmla="*/ 2076992 w 7069410"/>
              <a:gd name="connsiteY1" fmla="*/ 0 h 3122881"/>
              <a:gd name="connsiteX2" fmla="*/ 7069410 w 7069410"/>
              <a:gd name="connsiteY2" fmla="*/ 3122881 h 3122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69410" h="3122881">
                <a:moveTo>
                  <a:pt x="0" y="3122881"/>
                </a:moveTo>
                <a:lnTo>
                  <a:pt x="2076992" y="0"/>
                </a:lnTo>
                <a:lnTo>
                  <a:pt x="7069410" y="3122881"/>
                </a:lnTo>
                <a:close/>
              </a:path>
            </a:pathLst>
          </a:custGeom>
          <a:solidFill>
            <a:srgbClr val="7A7474">
              <a:alpha val="7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BDC518DC-A3FE-4A25-9E86-4E8BDEB75F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5220" y="5721833"/>
            <a:ext cx="1126780" cy="1126780"/>
          </a:xfrm>
          <a:prstGeom prst="rect">
            <a:avLst/>
          </a:prstGeom>
          <a:effectLst>
            <a:glow rad="127000">
              <a:schemeClr val="accent1">
                <a:alpha val="0"/>
              </a:schemeClr>
            </a:glow>
            <a:outerShdw blurRad="1270000" dist="50800" dir="5400000" algn="ctr" rotWithShape="0">
              <a:srgbClr val="000000">
                <a:alpha val="0"/>
              </a:srgbClr>
            </a:outerShdw>
            <a:softEdge rad="127000"/>
          </a:effectLst>
        </p:spPr>
      </p:pic>
      <p:sp>
        <p:nvSpPr>
          <p:cNvPr id="11" name="Foliennummernplatzhalter 5">
            <a:extLst>
              <a:ext uri="{FF2B5EF4-FFF2-40B4-BE49-F238E27FC236}">
                <a16:creationId xmlns:a16="http://schemas.microsoft.com/office/drawing/2014/main" id="{E99A7DD0-0049-4659-A215-BA4485A75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73505" y="6102660"/>
            <a:ext cx="510209" cy="365125"/>
          </a:xfrm>
        </p:spPr>
        <p:txBody>
          <a:bodyPr/>
          <a:lstStyle>
            <a:lvl1pPr algn="ctr">
              <a:defRPr b="1">
                <a:solidFill>
                  <a:schemeClr val="bg1"/>
                </a:solidFill>
              </a:defRPr>
            </a:lvl1pPr>
          </a:lstStyle>
          <a:p>
            <a:fld id="{C8E4CB9F-243C-4156-9AA2-01A91AA16573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5" name="Freihandform: Form 14">
            <a:extLst>
              <a:ext uri="{FF2B5EF4-FFF2-40B4-BE49-F238E27FC236}">
                <a16:creationId xmlns:a16="http://schemas.microsoft.com/office/drawing/2014/main" id="{D3780A12-7FF5-446C-A153-A0FEEFF0FA67}"/>
              </a:ext>
            </a:extLst>
          </p:cNvPr>
          <p:cNvSpPr/>
          <p:nvPr userDrawn="1"/>
        </p:nvSpPr>
        <p:spPr>
          <a:xfrm rot="3466656">
            <a:off x="8626173" y="-930483"/>
            <a:ext cx="6047823" cy="2530672"/>
          </a:xfrm>
          <a:custGeom>
            <a:avLst/>
            <a:gdLst>
              <a:gd name="connsiteX0" fmla="*/ 0 w 6047823"/>
              <a:gd name="connsiteY0" fmla="*/ 2530672 h 2530672"/>
              <a:gd name="connsiteX1" fmla="*/ 2032667 w 6047823"/>
              <a:gd name="connsiteY1" fmla="*/ 0 h 2530672"/>
              <a:gd name="connsiteX2" fmla="*/ 6047823 w 6047823"/>
              <a:gd name="connsiteY2" fmla="*/ 2530672 h 2530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47823" h="2530672">
                <a:moveTo>
                  <a:pt x="0" y="2530672"/>
                </a:moveTo>
                <a:lnTo>
                  <a:pt x="2032667" y="0"/>
                </a:lnTo>
                <a:lnTo>
                  <a:pt x="6047823" y="2530672"/>
                </a:lnTo>
                <a:close/>
              </a:path>
            </a:pathLst>
          </a:custGeom>
          <a:solidFill>
            <a:srgbClr val="545050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213124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D5D1776-6113-4782-BBC7-DBCF75F1FE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3D2B88BF-C285-401D-8287-4E8CC4A8218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1BD20151-9883-40AB-879B-FFB28EFB99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4D758E2-330A-4A9B-BCB9-C862D7EA6E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BF41B-80F9-432F-ABF0-1CD8880605F8}" type="datetime1">
              <a:rPr lang="de-DE" smtClean="0"/>
              <a:t>28.04.2021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C38BF58-1A30-49CC-A096-DAC31D4FBD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WWI 18 SEA/C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F33107EC-73AF-4940-B351-6D608596759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5220" y="5721833"/>
            <a:ext cx="1126780" cy="1126780"/>
          </a:xfrm>
          <a:prstGeom prst="rect">
            <a:avLst/>
          </a:prstGeom>
          <a:effectLst>
            <a:glow rad="127000">
              <a:schemeClr val="accent1">
                <a:alpha val="0"/>
              </a:schemeClr>
            </a:glow>
            <a:outerShdw blurRad="1270000" dist="50800" dir="5400000" algn="ctr" rotWithShape="0">
              <a:srgbClr val="000000">
                <a:alpha val="0"/>
              </a:srgbClr>
            </a:outerShdw>
            <a:softEdge rad="127000"/>
          </a:effectLst>
        </p:spPr>
      </p:pic>
      <p:sp>
        <p:nvSpPr>
          <p:cNvPr id="12" name="Foliennummernplatzhalter 5">
            <a:extLst>
              <a:ext uri="{FF2B5EF4-FFF2-40B4-BE49-F238E27FC236}">
                <a16:creationId xmlns:a16="http://schemas.microsoft.com/office/drawing/2014/main" id="{A4B29513-E0E9-4FA4-AD06-4A226790A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73505" y="6102660"/>
            <a:ext cx="510209" cy="365125"/>
          </a:xfrm>
        </p:spPr>
        <p:txBody>
          <a:bodyPr/>
          <a:lstStyle>
            <a:lvl1pPr algn="ctr">
              <a:defRPr b="1">
                <a:solidFill>
                  <a:schemeClr val="bg1"/>
                </a:solidFill>
              </a:defRPr>
            </a:lvl1pPr>
          </a:lstStyle>
          <a:p>
            <a:fld id="{C8E4CB9F-243C-4156-9AA2-01A91AA16573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5" name="Freihandform: Form 14">
            <a:extLst>
              <a:ext uri="{FF2B5EF4-FFF2-40B4-BE49-F238E27FC236}">
                <a16:creationId xmlns:a16="http://schemas.microsoft.com/office/drawing/2014/main" id="{B541CA22-57AC-4045-9107-CFBB36A4DBE8}"/>
              </a:ext>
            </a:extLst>
          </p:cNvPr>
          <p:cNvSpPr/>
          <p:nvPr userDrawn="1"/>
        </p:nvSpPr>
        <p:spPr>
          <a:xfrm rot="18257555">
            <a:off x="-6085514" y="239480"/>
            <a:ext cx="11541020" cy="5124616"/>
          </a:xfrm>
          <a:custGeom>
            <a:avLst/>
            <a:gdLst>
              <a:gd name="connsiteX0" fmla="*/ 388878 w 11541020"/>
              <a:gd name="connsiteY0" fmla="*/ 4633352 h 5124616"/>
              <a:gd name="connsiteX1" fmla="*/ 723903 w 11541020"/>
              <a:gd name="connsiteY1" fmla="*/ 5124616 h 5124616"/>
              <a:gd name="connsiteX2" fmla="*/ 0 w 11541020"/>
              <a:gd name="connsiteY2" fmla="*/ 5124616 h 5124616"/>
              <a:gd name="connsiteX3" fmla="*/ 11541020 w 11541020"/>
              <a:gd name="connsiteY3" fmla="*/ 5124616 h 5124616"/>
              <a:gd name="connsiteX4" fmla="*/ 2366920 w 11541020"/>
              <a:gd name="connsiteY4" fmla="*/ 5124616 h 5124616"/>
              <a:gd name="connsiteX5" fmla="*/ 8245339 w 11541020"/>
              <a:gd name="connsiteY5" fmla="*/ 1115745 h 5124616"/>
              <a:gd name="connsiteX6" fmla="*/ 7484441 w 11541020"/>
              <a:gd name="connsiteY6" fmla="*/ 0 h 51246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541020" h="5124616">
                <a:moveTo>
                  <a:pt x="388878" y="4633352"/>
                </a:moveTo>
                <a:lnTo>
                  <a:pt x="723903" y="5124616"/>
                </a:lnTo>
                <a:lnTo>
                  <a:pt x="0" y="5124616"/>
                </a:lnTo>
                <a:close/>
                <a:moveTo>
                  <a:pt x="11541020" y="5124616"/>
                </a:moveTo>
                <a:lnTo>
                  <a:pt x="2366920" y="5124616"/>
                </a:lnTo>
                <a:lnTo>
                  <a:pt x="8245339" y="1115745"/>
                </a:lnTo>
                <a:lnTo>
                  <a:pt x="7484441" y="0"/>
                </a:lnTo>
                <a:close/>
              </a:path>
            </a:pathLst>
          </a:custGeom>
          <a:solidFill>
            <a:srgbClr val="7A7474">
              <a:alpha val="7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sp>
        <p:nvSpPr>
          <p:cNvPr id="16" name="Freihandform: Form 15">
            <a:extLst>
              <a:ext uri="{FF2B5EF4-FFF2-40B4-BE49-F238E27FC236}">
                <a16:creationId xmlns:a16="http://schemas.microsoft.com/office/drawing/2014/main" id="{A367106A-01B6-48A1-80C9-FD1996152330}"/>
              </a:ext>
            </a:extLst>
          </p:cNvPr>
          <p:cNvSpPr/>
          <p:nvPr userDrawn="1"/>
        </p:nvSpPr>
        <p:spPr>
          <a:xfrm rot="18171904">
            <a:off x="-2958113" y="-55383"/>
            <a:ext cx="6429979" cy="2792481"/>
          </a:xfrm>
          <a:custGeom>
            <a:avLst/>
            <a:gdLst>
              <a:gd name="connsiteX0" fmla="*/ 6429979 w 6429979"/>
              <a:gd name="connsiteY0" fmla="*/ 2792481 h 2792481"/>
              <a:gd name="connsiteX1" fmla="*/ 0 w 6429979"/>
              <a:gd name="connsiteY1" fmla="*/ 2792481 h 2792481"/>
              <a:gd name="connsiteX2" fmla="*/ 4322294 w 6429979"/>
              <a:gd name="connsiteY2" fmla="*/ 0 h 27924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429979" h="2792481">
                <a:moveTo>
                  <a:pt x="6429979" y="2792481"/>
                </a:moveTo>
                <a:lnTo>
                  <a:pt x="0" y="2792481"/>
                </a:lnTo>
                <a:lnTo>
                  <a:pt x="4322294" y="0"/>
                </a:lnTo>
                <a:close/>
              </a:path>
            </a:pathLst>
          </a:custGeom>
          <a:solidFill>
            <a:srgbClr val="545050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80193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F898814-12AA-4EEE-94EC-509947C77A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5DF3E8CF-98EF-44A4-816D-92EF3448E3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07E2B94-8306-4F0A-A9B5-6D34EFF81E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329A6B-DCD4-467C-ADB7-AFBE223CF175}" type="datetime1">
              <a:rPr lang="de-DE" smtClean="0"/>
              <a:t>28.04.2021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D5E4669-C854-4233-9F20-27ADF17AD9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WWI 18 SEA/C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2BBE3AFB-48A7-4EF5-BA62-120E5EB1DE0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5220" y="5721833"/>
            <a:ext cx="1126780" cy="1126780"/>
          </a:xfrm>
          <a:prstGeom prst="rect">
            <a:avLst/>
          </a:prstGeom>
          <a:effectLst>
            <a:glow rad="127000">
              <a:schemeClr val="accent1">
                <a:alpha val="0"/>
              </a:schemeClr>
            </a:glow>
            <a:outerShdw blurRad="1270000" dist="50800" dir="5400000" algn="ctr" rotWithShape="0">
              <a:srgbClr val="000000">
                <a:alpha val="0"/>
              </a:srgbClr>
            </a:outerShdw>
            <a:softEdge rad="127000"/>
          </a:effectLst>
        </p:spPr>
      </p:pic>
      <p:sp>
        <p:nvSpPr>
          <p:cNvPr id="8" name="Foliennummernplatzhalter 5">
            <a:extLst>
              <a:ext uri="{FF2B5EF4-FFF2-40B4-BE49-F238E27FC236}">
                <a16:creationId xmlns:a16="http://schemas.microsoft.com/office/drawing/2014/main" id="{4B714126-23C7-4784-9D43-F35A5ACAA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73505" y="6102660"/>
            <a:ext cx="510209" cy="365125"/>
          </a:xfrm>
        </p:spPr>
        <p:txBody>
          <a:bodyPr/>
          <a:lstStyle>
            <a:lvl1pPr algn="ctr">
              <a:defRPr b="1">
                <a:solidFill>
                  <a:schemeClr val="bg1"/>
                </a:solidFill>
              </a:defRPr>
            </a:lvl1pPr>
          </a:lstStyle>
          <a:p>
            <a:fld id="{C8E4CB9F-243C-4156-9AA2-01A91AA16573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8131303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9EE1AE4E-FBE6-4249-A438-47F7ACA6772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4FF32670-A7CB-4F68-ACA1-96C8F193C8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A932F38-B64E-4559-A0EB-BEA52A9626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D8ADE-19B6-4E92-93A0-E763A14B48E5}" type="datetime1">
              <a:rPr lang="de-DE" smtClean="0"/>
              <a:t>28.04.2021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63CD269-B0BB-4764-8F8D-7D8BDC1B50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WWI 18 SEA/C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6E0DDA4-3F43-460A-9167-7BDCA66BB27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5220" y="5721833"/>
            <a:ext cx="1126780" cy="1126780"/>
          </a:xfrm>
          <a:prstGeom prst="rect">
            <a:avLst/>
          </a:prstGeom>
          <a:effectLst>
            <a:glow rad="127000">
              <a:schemeClr val="accent1">
                <a:alpha val="0"/>
              </a:schemeClr>
            </a:glow>
            <a:outerShdw blurRad="1270000" dist="50800" dir="5400000" algn="ctr" rotWithShape="0">
              <a:srgbClr val="000000">
                <a:alpha val="0"/>
              </a:srgbClr>
            </a:outerShdw>
            <a:softEdge rad="127000"/>
          </a:effectLst>
        </p:spPr>
      </p:pic>
      <p:sp>
        <p:nvSpPr>
          <p:cNvPr id="8" name="Foliennummernplatzhalter 5">
            <a:extLst>
              <a:ext uri="{FF2B5EF4-FFF2-40B4-BE49-F238E27FC236}">
                <a16:creationId xmlns:a16="http://schemas.microsoft.com/office/drawing/2014/main" id="{48F8790B-8520-4228-9710-7FDBF5F9C1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73505" y="6102660"/>
            <a:ext cx="510209" cy="365125"/>
          </a:xfrm>
        </p:spPr>
        <p:txBody>
          <a:bodyPr/>
          <a:lstStyle>
            <a:lvl1pPr algn="ctr">
              <a:defRPr b="1">
                <a:solidFill>
                  <a:schemeClr val="bg1"/>
                </a:solidFill>
              </a:defRPr>
            </a:lvl1pPr>
          </a:lstStyle>
          <a:p>
            <a:fld id="{C8E4CB9F-243C-4156-9AA2-01A91AA16573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798142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5BCB1F4-05AA-40FE-8A20-C175A8BA8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05BE152E-FA64-4980-9F90-3E9847EE51E1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11249527" y="-1335505"/>
            <a:ext cx="1636294" cy="5089358"/>
          </a:xfrm>
          <a:prstGeom prst="line">
            <a:avLst/>
          </a:prstGeom>
          <a:ln w="28575">
            <a:solidFill>
              <a:schemeClr val="tx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3EB0C948-D630-4AEB-9B36-710A7A6C7E3A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9673389" y="-1371599"/>
            <a:ext cx="3477128" cy="3597442"/>
          </a:xfrm>
          <a:prstGeom prst="line">
            <a:avLst/>
          </a:prstGeom>
          <a:ln w="50800">
            <a:solidFill>
              <a:schemeClr val="tx1">
                <a:lumMod val="85000"/>
                <a:alpha val="52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4EB281FA-BF14-453A-BA7D-6365BEC54211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7303169" y="-1335503"/>
            <a:ext cx="6304547" cy="3200398"/>
          </a:xfrm>
          <a:prstGeom prst="line">
            <a:avLst/>
          </a:prstGeom>
          <a:ln w="50800">
            <a:solidFill>
              <a:schemeClr val="tx1">
                <a:lumMod val="85000"/>
                <a:alpha val="28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Grafik 5">
            <a:extLst>
              <a:ext uri="{FF2B5EF4-FFF2-40B4-BE49-F238E27FC236}">
                <a16:creationId xmlns:a16="http://schemas.microsoft.com/office/drawing/2014/main" id="{9C5DDB26-583C-4245-98E5-D831EBDEDBE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86" y="82394"/>
            <a:ext cx="1126780" cy="1126780"/>
          </a:xfrm>
          <a:prstGeom prst="rect">
            <a:avLst/>
          </a:prstGeom>
          <a:effectLst>
            <a:glow rad="127000">
              <a:schemeClr val="accent1">
                <a:alpha val="0"/>
              </a:schemeClr>
            </a:glow>
            <a:outerShdw blurRad="1270000" dist="50800" dir="5400000" algn="ctr" rotWithShape="0">
              <a:srgbClr val="000000">
                <a:alpha val="0"/>
              </a:srgbClr>
            </a:outerShdw>
            <a:softEdge rad="127000"/>
          </a:effectLst>
        </p:spPr>
      </p:pic>
      <p:sp>
        <p:nvSpPr>
          <p:cNvPr id="7" name="Foliennummernplatzhalter 5">
            <a:extLst>
              <a:ext uri="{FF2B5EF4-FFF2-40B4-BE49-F238E27FC236}">
                <a16:creationId xmlns:a16="http://schemas.microsoft.com/office/drawing/2014/main" id="{9BDA78CF-71D1-43FC-BAAC-CBD53C99D689}"/>
              </a:ext>
            </a:extLst>
          </p:cNvPr>
          <p:cNvSpPr txBox="1">
            <a:spLocks/>
          </p:cNvSpPr>
          <p:nvPr userDrawn="1"/>
        </p:nvSpPr>
        <p:spPr>
          <a:xfrm>
            <a:off x="304799" y="463221"/>
            <a:ext cx="5102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b="1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8E4CB9F-243C-4156-9AA2-01A91AA16573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1700181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97CF4B-CF15-48FD-A3ED-79D6F08B60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AD2C13D-9549-4134-BEE0-6A54A5DD46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E483B1E-524C-4954-A1CA-BEB7FA42F9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D792B-B29A-46F4-A9CE-0674F4B5D41F}" type="datetimeFigureOut">
              <a:rPr lang="de-DE" smtClean="0"/>
              <a:t>28.04.2021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D1E1906-4E7E-4D16-836B-41EC27E8F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95125D1-BE3F-43C9-B94E-44536A613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D62847-B6FF-4066-99A2-C16A9474379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73912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2145FB-12A5-4318-8571-4C9958628E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F24A122-6C3A-434E-8EE5-0723D47A60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F21AE9F-8C06-4497-91A7-8E1B69F3F2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D792B-B29A-46F4-A9CE-0674F4B5D41F}" type="datetimeFigureOut">
              <a:rPr lang="de-DE" smtClean="0"/>
              <a:t>28.04.2021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95F1426-AC05-404B-9DEC-2B1D3CC12A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ED178F5-E073-4318-B849-BB179146A0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D62847-B6FF-4066-99A2-C16A9474379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7325183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4C1CAD-BE98-4CFA-91C1-5C6CC6465B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54EDB41-22AD-4A43-AE35-B21D16218A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94979CD-D0F6-442E-8B1B-889F018862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D792B-B29A-46F4-A9CE-0674F4B5D41F}" type="datetimeFigureOut">
              <a:rPr lang="de-DE" smtClean="0"/>
              <a:t>28.04.2021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804ACE3-5B18-4C8D-8A3A-9D937F990B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5D0C998-4E0E-4545-8549-C891911030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D62847-B6FF-4066-99A2-C16A9474379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4471927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50BA7C-F028-401D-9677-6A6DFE8A9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6872213-6C7A-4953-BCC6-1A3A4CE5861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885EF03-F252-43A5-9A85-90DCCB8952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B389383-02B4-46B7-BBF8-F4D1BBA9A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D792B-B29A-46F4-A9CE-0674F4B5D41F}" type="datetimeFigureOut">
              <a:rPr lang="de-DE" smtClean="0"/>
              <a:t>28.04.2021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AD8120C-1C4A-44D2-8FC8-4748C7149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49B2271-4E6A-4AA2-9082-1FF319796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D62847-B6FF-4066-99A2-C16A9474379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60454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F17741-59D7-4F80-9ACF-385D235D4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7E1EAEE-032B-4244-B4FD-9C67082837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AB3D25B-7C9B-4A2C-943D-55A3995461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7. April 2021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3D76A3D-5509-4309-9175-446DB4CFB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WWI 18 SEA/C</a:t>
            </a:r>
          </a:p>
        </p:txBody>
      </p: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D306632E-5393-4872-B34D-C387301E7EA8}"/>
              </a:ext>
            </a:extLst>
          </p:cNvPr>
          <p:cNvCxnSpPr>
            <a:cxnSpLocks/>
          </p:cNvCxnSpPr>
          <p:nvPr userDrawn="1"/>
        </p:nvCxnSpPr>
        <p:spPr>
          <a:xfrm flipV="1">
            <a:off x="10068339" y="327991"/>
            <a:ext cx="2206487" cy="7026966"/>
          </a:xfrm>
          <a:prstGeom prst="line">
            <a:avLst/>
          </a:prstGeom>
          <a:ln w="28575">
            <a:solidFill>
              <a:schemeClr val="tx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7E365B6A-6E9D-4C47-8BF9-3DE87F3A53CE}"/>
              </a:ext>
            </a:extLst>
          </p:cNvPr>
          <p:cNvCxnSpPr>
            <a:cxnSpLocks/>
          </p:cNvCxnSpPr>
          <p:nvPr userDrawn="1"/>
        </p:nvCxnSpPr>
        <p:spPr>
          <a:xfrm flipV="1">
            <a:off x="10416209" y="-298173"/>
            <a:ext cx="1520687" cy="7653130"/>
          </a:xfrm>
          <a:prstGeom prst="line">
            <a:avLst/>
          </a:prstGeom>
          <a:ln w="50800">
            <a:solidFill>
              <a:schemeClr val="tx1">
                <a:lumMod val="85000"/>
                <a:alpha val="52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4B48BB41-F715-4013-8AD8-2CB005E6E2D1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11002478" y="-149086"/>
            <a:ext cx="192433" cy="7504043"/>
          </a:xfrm>
          <a:prstGeom prst="line">
            <a:avLst/>
          </a:prstGeom>
          <a:ln w="50800">
            <a:solidFill>
              <a:schemeClr val="tx1">
                <a:lumMod val="85000"/>
                <a:alpha val="28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" name="Grafik 11">
            <a:extLst>
              <a:ext uri="{FF2B5EF4-FFF2-40B4-BE49-F238E27FC236}">
                <a16:creationId xmlns:a16="http://schemas.microsoft.com/office/drawing/2014/main" id="{6201078D-9D43-4104-AB4F-01D7F01C8FD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5220" y="5721833"/>
            <a:ext cx="1126780" cy="1126780"/>
          </a:xfrm>
          <a:prstGeom prst="rect">
            <a:avLst/>
          </a:prstGeom>
          <a:effectLst>
            <a:glow rad="127000">
              <a:schemeClr val="accent1">
                <a:alpha val="0"/>
              </a:schemeClr>
            </a:glow>
            <a:outerShdw blurRad="1270000" dist="50800" dir="5400000" algn="ctr" rotWithShape="0">
              <a:srgbClr val="000000">
                <a:alpha val="0"/>
              </a:srgbClr>
            </a:outerShdw>
            <a:softEdge rad="127000"/>
          </a:effectLst>
        </p:spPr>
      </p:pic>
      <p:sp>
        <p:nvSpPr>
          <p:cNvPr id="13" name="Foliennummernplatzhalter 5">
            <a:extLst>
              <a:ext uri="{FF2B5EF4-FFF2-40B4-BE49-F238E27FC236}">
                <a16:creationId xmlns:a16="http://schemas.microsoft.com/office/drawing/2014/main" id="{37365B56-D96F-4640-ACAF-89E075C47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73505" y="6102660"/>
            <a:ext cx="510209" cy="365125"/>
          </a:xfrm>
        </p:spPr>
        <p:txBody>
          <a:bodyPr/>
          <a:lstStyle>
            <a:lvl1pPr algn="ctr">
              <a:defRPr b="1">
                <a:solidFill>
                  <a:schemeClr val="bg1"/>
                </a:solidFill>
              </a:defRPr>
            </a:lvl1pPr>
          </a:lstStyle>
          <a:p>
            <a:fld id="{C8E4CB9F-243C-4156-9AA2-01A91AA16573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5148541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4FD957B-E2F2-4710-A34A-5695C96162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266C78A-E2E8-4437-AEBB-26D8F83E89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2D32786-60C3-4C80-928D-3C0EC3CC77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97244C91-11F1-47EC-B7DA-9F77834A98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1AB17FB3-E38E-43B9-A4C8-66BA8A6E6BB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D5816DC0-2AAF-4260-8187-3B15FBA40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D792B-B29A-46F4-A9CE-0674F4B5D41F}" type="datetimeFigureOut">
              <a:rPr lang="de-DE" smtClean="0"/>
              <a:t>28.04.2021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1819E912-FF0F-44D2-A140-0347E1F676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3BD641CA-6D98-442E-91C7-C866C95FB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D62847-B6FF-4066-99A2-C16A9474379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9660309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2DFA3DD-7C49-4D2B-A6DB-D63C25C0D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9061EE36-ABF0-46BD-9786-F436CF587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D792B-B29A-46F4-A9CE-0674F4B5D41F}" type="datetimeFigureOut">
              <a:rPr lang="de-DE" smtClean="0"/>
              <a:t>28.04.2021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8E560EE-B930-4AC5-924F-ACB8AD15B7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34EBA9C-1296-4F3F-81C6-3D2DD17AAC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D62847-B6FF-4066-99A2-C16A9474379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4721082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55B6E62F-2761-4C0F-9FFB-C0C614A595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D792B-B29A-46F4-A9CE-0674F4B5D41F}" type="datetimeFigureOut">
              <a:rPr lang="de-DE" smtClean="0"/>
              <a:t>28.04.2021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28D20F9E-F50A-4C6B-9684-02CCD55276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3CB3775-0E89-4D54-98EB-35C0B98486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D62847-B6FF-4066-99A2-C16A9474379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2150353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4332F14-464F-4471-901D-9F82F09559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42A11-DE84-41EB-A28D-A26834DB9A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AEA35FE-518C-42B2-950A-844BDEEFC0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6F06B48-CA1F-4F4F-9E9C-93B92304D1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D792B-B29A-46F4-A9CE-0674F4B5D41F}" type="datetimeFigureOut">
              <a:rPr lang="de-DE" smtClean="0"/>
              <a:t>28.04.2021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95B7118-6F7C-4E81-810B-9718E2334B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0B28603-D2FB-41AC-9672-5246E9272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D62847-B6FF-4066-99A2-C16A9474379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6223411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8193B6C-E5CF-45F5-ABC2-EF41A60204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A50D5482-28DF-45F2-9AC2-718B53CB935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3836F79-2D35-48E7-AF7E-7EFB07E4B1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19FEEC0-B275-4CDA-BDA0-A68C37A45D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D792B-B29A-46F4-A9CE-0674F4B5D41F}" type="datetimeFigureOut">
              <a:rPr lang="de-DE" smtClean="0"/>
              <a:t>28.04.2021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D03056A-3734-4E26-ADC5-B375D5378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3938341-3C93-45A5-8AF9-05F0771F1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D62847-B6FF-4066-99A2-C16A9474379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4631238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BED967-1789-4091-A4E5-AF4F89D3E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BC1314D6-5C4F-4665-8BB1-D03860E08D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08A3323-10EC-41A7-9F66-BC2C45D8F8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D792B-B29A-46F4-A9CE-0674F4B5D41F}" type="datetimeFigureOut">
              <a:rPr lang="de-DE" smtClean="0"/>
              <a:t>28.04.2021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72916B2-F4CC-4020-B67F-772B2DDF11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0B5A054-6EFC-4353-ADEF-536FF69CC9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D62847-B6FF-4066-99A2-C16A9474379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4236139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00527DCD-00D3-4F3C-9FB0-EB25EFAD98C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86E7B422-39FE-4E58-9C3D-43044DCB28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360DA9A-EB2E-4D02-9857-04903A953C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D792B-B29A-46F4-A9CE-0674F4B5D41F}" type="datetimeFigureOut">
              <a:rPr lang="de-DE" smtClean="0"/>
              <a:t>28.04.2021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2D6D89C-8ACA-47F7-8032-3EA6D63856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FD51B9C-E313-47E7-9AF4-100ED1DD1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D62847-B6FF-4066-99A2-C16A9474379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93632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E91358-A520-4EAA-9773-2392285372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768F93C-2EBA-48D3-A639-0D38EB896C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5463F38-096D-42DC-B031-69F959DC47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EB710682-14C4-4307-9DC4-41320F6644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8C01A7A8-1E2D-4812-9CB7-54EF1C1EBD7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C98DDC7A-13A6-4B80-BE57-E1E0A8766D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5A632-E71F-4C24-AF3F-F69EC1E9ABC2}" type="datetime1">
              <a:rPr lang="de-DE" smtClean="0"/>
              <a:t>28.04.2021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2061E88F-F67A-4DA2-A983-DE5A3643AB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WWI 18 SEA/C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AC74E322-5E8C-434D-8F8E-6D4FBD4F9D7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5220" y="5721833"/>
            <a:ext cx="1126780" cy="1126780"/>
          </a:xfrm>
          <a:prstGeom prst="rect">
            <a:avLst/>
          </a:prstGeom>
          <a:effectLst>
            <a:glow rad="127000">
              <a:schemeClr val="accent1">
                <a:alpha val="0"/>
              </a:schemeClr>
            </a:glow>
            <a:outerShdw blurRad="1270000" dist="50800" dir="5400000" algn="ctr" rotWithShape="0">
              <a:srgbClr val="000000">
                <a:alpha val="0"/>
              </a:srgbClr>
            </a:outerShdw>
            <a:softEdge rad="127000"/>
          </a:effectLst>
        </p:spPr>
      </p:pic>
      <p:sp>
        <p:nvSpPr>
          <p:cNvPr id="11" name="Foliennummernplatzhalter 5">
            <a:extLst>
              <a:ext uri="{FF2B5EF4-FFF2-40B4-BE49-F238E27FC236}">
                <a16:creationId xmlns:a16="http://schemas.microsoft.com/office/drawing/2014/main" id="{91BFFB9F-BF52-4572-986A-1D53A6A7E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73505" y="6102660"/>
            <a:ext cx="510209" cy="365125"/>
          </a:xfrm>
        </p:spPr>
        <p:txBody>
          <a:bodyPr/>
          <a:lstStyle>
            <a:lvl1pPr algn="ctr">
              <a:defRPr b="1">
                <a:solidFill>
                  <a:schemeClr val="bg1"/>
                </a:solidFill>
              </a:defRPr>
            </a:lvl1pPr>
          </a:lstStyle>
          <a:p>
            <a:fld id="{C8E4CB9F-243C-4156-9AA2-01A91AA16573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5261B726-4CAE-47B4-A36C-852D72C97696}"/>
              </a:ext>
            </a:extLst>
          </p:cNvPr>
          <p:cNvCxnSpPr>
            <a:cxnSpLocks/>
          </p:cNvCxnSpPr>
          <p:nvPr userDrawn="1"/>
        </p:nvCxnSpPr>
        <p:spPr>
          <a:xfrm flipV="1">
            <a:off x="10068339" y="327991"/>
            <a:ext cx="2206487" cy="7026966"/>
          </a:xfrm>
          <a:prstGeom prst="line">
            <a:avLst/>
          </a:prstGeom>
          <a:ln w="28575">
            <a:solidFill>
              <a:schemeClr val="tx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5D392EE3-9B20-44FD-ACA8-0D7D5C636824}"/>
              </a:ext>
            </a:extLst>
          </p:cNvPr>
          <p:cNvCxnSpPr>
            <a:cxnSpLocks/>
          </p:cNvCxnSpPr>
          <p:nvPr userDrawn="1"/>
        </p:nvCxnSpPr>
        <p:spPr>
          <a:xfrm flipV="1">
            <a:off x="10416209" y="-298173"/>
            <a:ext cx="1520687" cy="7653130"/>
          </a:xfrm>
          <a:prstGeom prst="line">
            <a:avLst/>
          </a:prstGeom>
          <a:ln w="50800">
            <a:solidFill>
              <a:schemeClr val="tx1">
                <a:lumMod val="85000"/>
                <a:alpha val="52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6955A5F6-75BF-4AE5-B400-FA76184BFBC8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11002478" y="-149086"/>
            <a:ext cx="192433" cy="7504043"/>
          </a:xfrm>
          <a:prstGeom prst="line">
            <a:avLst/>
          </a:prstGeom>
          <a:ln w="50800">
            <a:solidFill>
              <a:schemeClr val="tx1">
                <a:lumMod val="85000"/>
                <a:alpha val="28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71585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D4C2CFC-5E7F-478D-9C76-C736C6E48B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D8B80-AC2F-4E0F-A3D1-77A1CA69D9FF}" type="datetime1">
              <a:rPr lang="de-DE" smtClean="0"/>
              <a:t>28.04.2021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13332F6-A70C-4142-9283-69909266EC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WWI 18 SEA/C</a:t>
            </a:r>
          </a:p>
        </p:txBody>
      </p:sp>
      <p:sp>
        <p:nvSpPr>
          <p:cNvPr id="13" name="Freihandform: Form 12">
            <a:extLst>
              <a:ext uri="{FF2B5EF4-FFF2-40B4-BE49-F238E27FC236}">
                <a16:creationId xmlns:a16="http://schemas.microsoft.com/office/drawing/2014/main" id="{0AC08BB8-1E00-4968-9BBB-D9A094CAC22A}"/>
              </a:ext>
            </a:extLst>
          </p:cNvPr>
          <p:cNvSpPr/>
          <p:nvPr userDrawn="1"/>
        </p:nvSpPr>
        <p:spPr>
          <a:xfrm>
            <a:off x="6293124" y="-387317"/>
            <a:ext cx="5992540" cy="7464287"/>
          </a:xfrm>
          <a:custGeom>
            <a:avLst/>
            <a:gdLst>
              <a:gd name="connsiteX0" fmla="*/ 5633831 w 5992540"/>
              <a:gd name="connsiteY0" fmla="*/ 0 h 7464287"/>
              <a:gd name="connsiteX1" fmla="*/ 5992540 w 5992540"/>
              <a:gd name="connsiteY1" fmla="*/ 475255 h 7464287"/>
              <a:gd name="connsiteX2" fmla="*/ 5992540 w 5992540"/>
              <a:gd name="connsiteY2" fmla="*/ 7464287 h 7464287"/>
              <a:gd name="connsiteX3" fmla="*/ 0 w 5992540"/>
              <a:gd name="connsiteY3" fmla="*/ 7464287 h 74642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92540" h="7464287">
                <a:moveTo>
                  <a:pt x="5633831" y="0"/>
                </a:moveTo>
                <a:lnTo>
                  <a:pt x="5992540" y="475255"/>
                </a:lnTo>
                <a:lnTo>
                  <a:pt x="5992540" y="7464287"/>
                </a:lnTo>
                <a:lnTo>
                  <a:pt x="0" y="7464287"/>
                </a:lnTo>
                <a:close/>
              </a:path>
            </a:pathLst>
          </a:custGeom>
          <a:solidFill>
            <a:srgbClr val="545050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sp>
        <p:nvSpPr>
          <p:cNvPr id="15" name="Freihandform: Form 14">
            <a:extLst>
              <a:ext uri="{FF2B5EF4-FFF2-40B4-BE49-F238E27FC236}">
                <a16:creationId xmlns:a16="http://schemas.microsoft.com/office/drawing/2014/main" id="{31CE80E2-3B97-426A-82EE-0B909A76029E}"/>
              </a:ext>
            </a:extLst>
          </p:cNvPr>
          <p:cNvSpPr/>
          <p:nvPr userDrawn="1"/>
        </p:nvSpPr>
        <p:spPr>
          <a:xfrm>
            <a:off x="8269358" y="2144210"/>
            <a:ext cx="4127129" cy="5085160"/>
          </a:xfrm>
          <a:custGeom>
            <a:avLst/>
            <a:gdLst>
              <a:gd name="connsiteX0" fmla="*/ 4127129 w 4127129"/>
              <a:gd name="connsiteY0" fmla="*/ 0 h 5085160"/>
              <a:gd name="connsiteX1" fmla="*/ 4127129 w 4127129"/>
              <a:gd name="connsiteY1" fmla="*/ 5085160 h 5085160"/>
              <a:gd name="connsiteX2" fmla="*/ 0 w 4127129"/>
              <a:gd name="connsiteY2" fmla="*/ 5085160 h 508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27129" h="5085160">
                <a:moveTo>
                  <a:pt x="4127129" y="0"/>
                </a:moveTo>
                <a:lnTo>
                  <a:pt x="4127129" y="5085160"/>
                </a:lnTo>
                <a:lnTo>
                  <a:pt x="0" y="5085160"/>
                </a:lnTo>
                <a:close/>
              </a:path>
            </a:pathLst>
          </a:custGeom>
          <a:solidFill>
            <a:srgbClr val="7A7474">
              <a:alpha val="7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D4457263-0E62-4FAF-B156-45182A41673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5220" y="5721833"/>
            <a:ext cx="1126780" cy="1126780"/>
          </a:xfrm>
          <a:prstGeom prst="rect">
            <a:avLst/>
          </a:prstGeom>
          <a:effectLst>
            <a:glow rad="127000">
              <a:schemeClr val="accent1">
                <a:alpha val="0"/>
              </a:schemeClr>
            </a:glow>
            <a:outerShdw blurRad="1270000" dist="50800" dir="5400000" algn="ctr" rotWithShape="0">
              <a:srgbClr val="000000">
                <a:alpha val="0"/>
              </a:srgbClr>
            </a:outerShdw>
            <a:softEdge rad="127000"/>
          </a:effectLst>
        </p:spPr>
      </p:pic>
      <p:sp>
        <p:nvSpPr>
          <p:cNvPr id="26" name="Foliennummernplatzhalter 5">
            <a:extLst>
              <a:ext uri="{FF2B5EF4-FFF2-40B4-BE49-F238E27FC236}">
                <a16:creationId xmlns:a16="http://schemas.microsoft.com/office/drawing/2014/main" id="{4DB35795-2F3A-42B9-A409-A6CB376F2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73505" y="6102660"/>
            <a:ext cx="510209" cy="365125"/>
          </a:xfrm>
        </p:spPr>
        <p:txBody>
          <a:bodyPr/>
          <a:lstStyle>
            <a:lvl1pPr algn="ctr">
              <a:defRPr b="1">
                <a:solidFill>
                  <a:schemeClr val="bg1"/>
                </a:solidFill>
              </a:defRPr>
            </a:lvl1pPr>
          </a:lstStyle>
          <a:p>
            <a:fld id="{C8E4CB9F-243C-4156-9AA2-01A91AA16573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24951ABD-2BF2-4E63-86DC-D5E1743E2A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3165B5E2-0F7B-4133-9B3B-824F5EFF76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5661" y="1825625"/>
            <a:ext cx="10540678" cy="4351338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9743994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ihandform: Form 9">
            <a:extLst>
              <a:ext uri="{FF2B5EF4-FFF2-40B4-BE49-F238E27FC236}">
                <a16:creationId xmlns:a16="http://schemas.microsoft.com/office/drawing/2014/main" id="{1E56A008-342C-406C-8193-D8E9658DB687}"/>
              </a:ext>
            </a:extLst>
          </p:cNvPr>
          <p:cNvSpPr/>
          <p:nvPr userDrawn="1"/>
        </p:nvSpPr>
        <p:spPr>
          <a:xfrm>
            <a:off x="6293124" y="-387317"/>
            <a:ext cx="5992540" cy="7464287"/>
          </a:xfrm>
          <a:custGeom>
            <a:avLst/>
            <a:gdLst>
              <a:gd name="connsiteX0" fmla="*/ 5633831 w 5992540"/>
              <a:gd name="connsiteY0" fmla="*/ 0 h 7464287"/>
              <a:gd name="connsiteX1" fmla="*/ 5992540 w 5992540"/>
              <a:gd name="connsiteY1" fmla="*/ 475255 h 7464287"/>
              <a:gd name="connsiteX2" fmla="*/ 5992540 w 5992540"/>
              <a:gd name="connsiteY2" fmla="*/ 7464287 h 7464287"/>
              <a:gd name="connsiteX3" fmla="*/ 0 w 5992540"/>
              <a:gd name="connsiteY3" fmla="*/ 7464287 h 74642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92540" h="7464287">
                <a:moveTo>
                  <a:pt x="5633831" y="0"/>
                </a:moveTo>
                <a:lnTo>
                  <a:pt x="5992540" y="475255"/>
                </a:lnTo>
                <a:lnTo>
                  <a:pt x="5992540" y="7464287"/>
                </a:lnTo>
                <a:lnTo>
                  <a:pt x="0" y="7464287"/>
                </a:lnTo>
                <a:close/>
              </a:path>
            </a:pathLst>
          </a:custGeom>
          <a:solidFill>
            <a:srgbClr val="545050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sp>
        <p:nvSpPr>
          <p:cNvPr id="11" name="Freihandform: Form 10">
            <a:extLst>
              <a:ext uri="{FF2B5EF4-FFF2-40B4-BE49-F238E27FC236}">
                <a16:creationId xmlns:a16="http://schemas.microsoft.com/office/drawing/2014/main" id="{440CE736-957E-4DFA-982E-A95D710BA4C1}"/>
              </a:ext>
            </a:extLst>
          </p:cNvPr>
          <p:cNvSpPr/>
          <p:nvPr userDrawn="1"/>
        </p:nvSpPr>
        <p:spPr>
          <a:xfrm>
            <a:off x="8269358" y="2144210"/>
            <a:ext cx="4127129" cy="5085160"/>
          </a:xfrm>
          <a:custGeom>
            <a:avLst/>
            <a:gdLst>
              <a:gd name="connsiteX0" fmla="*/ 4127129 w 4127129"/>
              <a:gd name="connsiteY0" fmla="*/ 0 h 5085160"/>
              <a:gd name="connsiteX1" fmla="*/ 4127129 w 4127129"/>
              <a:gd name="connsiteY1" fmla="*/ 5085160 h 5085160"/>
              <a:gd name="connsiteX2" fmla="*/ 0 w 4127129"/>
              <a:gd name="connsiteY2" fmla="*/ 5085160 h 508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27129" h="5085160">
                <a:moveTo>
                  <a:pt x="4127129" y="0"/>
                </a:moveTo>
                <a:lnTo>
                  <a:pt x="4127129" y="5085160"/>
                </a:lnTo>
                <a:lnTo>
                  <a:pt x="0" y="5085160"/>
                </a:lnTo>
                <a:close/>
              </a:path>
            </a:pathLst>
          </a:custGeom>
          <a:solidFill>
            <a:srgbClr val="7A7474">
              <a:alpha val="7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0B47214-E45F-4792-A297-3BCFFF73B1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 dirty="0"/>
              <a:t>Gruppe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C74A944-0C2C-4B18-9F91-4F2C3B586D41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Gruppenmitglieder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D4C2CFC-5E7F-478D-9C76-C736C6E48B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D8B80-AC2F-4E0F-A3D1-77A1CA69D9FF}" type="datetime1">
              <a:rPr lang="de-DE" smtClean="0"/>
              <a:t>28.04.2021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13332F6-A70C-4142-9283-69909266EC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WWI 18 SEA/C</a:t>
            </a:r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D4457263-0E62-4FAF-B156-45182A41673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5220" y="5721833"/>
            <a:ext cx="1126780" cy="1126780"/>
          </a:xfrm>
          <a:prstGeom prst="rect">
            <a:avLst/>
          </a:prstGeom>
          <a:effectLst>
            <a:glow rad="127000">
              <a:schemeClr val="accent1">
                <a:alpha val="0"/>
              </a:schemeClr>
            </a:glow>
            <a:outerShdw blurRad="1270000" dist="50800" dir="5400000" algn="ctr" rotWithShape="0">
              <a:srgbClr val="000000">
                <a:alpha val="0"/>
              </a:srgbClr>
            </a:outerShdw>
            <a:softEdge rad="127000"/>
          </a:effectLst>
        </p:spPr>
      </p:pic>
      <p:sp>
        <p:nvSpPr>
          <p:cNvPr id="26" name="Foliennummernplatzhalter 5">
            <a:extLst>
              <a:ext uri="{FF2B5EF4-FFF2-40B4-BE49-F238E27FC236}">
                <a16:creationId xmlns:a16="http://schemas.microsoft.com/office/drawing/2014/main" id="{4DB35795-2F3A-42B9-A409-A6CB376F2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73505" y="6102660"/>
            <a:ext cx="510209" cy="365125"/>
          </a:xfrm>
        </p:spPr>
        <p:txBody>
          <a:bodyPr/>
          <a:lstStyle>
            <a:lvl1pPr algn="ctr">
              <a:defRPr b="1">
                <a:solidFill>
                  <a:schemeClr val="bg1"/>
                </a:solidFill>
              </a:defRPr>
            </a:lvl1pPr>
          </a:lstStyle>
          <a:p>
            <a:fld id="{C8E4CB9F-243C-4156-9AA2-01A91AA16573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65123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263389-62CF-4BE4-BA91-B2DC366BE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66C4B6E-D44A-4A91-BD61-C8077AD7A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9CCF58-6BF9-45B4-9C8E-0CFD46728249}" type="datetime1">
              <a:rPr lang="de-DE" smtClean="0"/>
              <a:t>28.04.2021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311F5D6-874E-494C-8D9B-9250C60D23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WWI 18 SEA/C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A7F48D2B-A4A2-4066-BE13-3CDBE8AC2248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512506" y="599769"/>
            <a:ext cx="2179074" cy="6803921"/>
          </a:xfrm>
          <a:prstGeom prst="line">
            <a:avLst/>
          </a:prstGeom>
          <a:ln w="28575">
            <a:solidFill>
              <a:schemeClr val="tx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7F231BCD-30B1-41D8-A8EC-F483E927CCED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442450" y="-268359"/>
            <a:ext cx="1956618" cy="7983793"/>
          </a:xfrm>
          <a:prstGeom prst="line">
            <a:avLst/>
          </a:prstGeom>
          <a:ln w="50800">
            <a:solidFill>
              <a:schemeClr val="tx1">
                <a:lumMod val="85000"/>
                <a:alpha val="52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B6099240-4672-4570-92F3-6A855DA9A564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144048" y="-198784"/>
            <a:ext cx="904568" cy="7435327"/>
          </a:xfrm>
          <a:prstGeom prst="line">
            <a:avLst/>
          </a:prstGeom>
          <a:ln w="50800">
            <a:solidFill>
              <a:schemeClr val="tx1">
                <a:lumMod val="85000"/>
                <a:alpha val="28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3" name="Grafik 22">
            <a:extLst>
              <a:ext uri="{FF2B5EF4-FFF2-40B4-BE49-F238E27FC236}">
                <a16:creationId xmlns:a16="http://schemas.microsoft.com/office/drawing/2014/main" id="{8BAA2023-FA47-40FA-B39E-CD41F8BA957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5220" y="5721833"/>
            <a:ext cx="1126780" cy="1126780"/>
          </a:xfrm>
          <a:prstGeom prst="rect">
            <a:avLst/>
          </a:prstGeom>
          <a:effectLst>
            <a:glow rad="127000">
              <a:schemeClr val="accent1">
                <a:alpha val="0"/>
              </a:schemeClr>
            </a:glow>
            <a:outerShdw blurRad="1270000" dist="50800" dir="5400000" algn="ctr" rotWithShape="0">
              <a:srgbClr val="000000">
                <a:alpha val="0"/>
              </a:srgbClr>
            </a:outerShdw>
            <a:softEdge rad="127000"/>
          </a:effectLst>
        </p:spPr>
      </p:pic>
      <p:sp>
        <p:nvSpPr>
          <p:cNvPr id="24" name="Foliennummernplatzhalter 5">
            <a:extLst>
              <a:ext uri="{FF2B5EF4-FFF2-40B4-BE49-F238E27FC236}">
                <a16:creationId xmlns:a16="http://schemas.microsoft.com/office/drawing/2014/main" id="{819A0E5B-436E-44B3-BC89-64D486C5E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73505" y="6102660"/>
            <a:ext cx="510209" cy="365125"/>
          </a:xfrm>
        </p:spPr>
        <p:txBody>
          <a:bodyPr/>
          <a:lstStyle>
            <a:lvl1pPr algn="ctr">
              <a:defRPr b="1">
                <a:solidFill>
                  <a:schemeClr val="bg1"/>
                </a:solidFill>
              </a:defRPr>
            </a:lvl1pPr>
          </a:lstStyle>
          <a:p>
            <a:fld id="{C8E4CB9F-243C-4156-9AA2-01A91AA16573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3153F381-738A-4588-8A13-AB4874ABFF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22843263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263389-62CF-4BE4-BA91-B2DC366BE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9936E06-9D48-4053-A6C7-4C03831FB7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F110CCE3-E79E-4683-95B9-2F1CFE765C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66C4B6E-D44A-4A91-BD61-C8077AD7A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9CCF58-6BF9-45B4-9C8E-0CFD46728249}" type="datetime1">
              <a:rPr lang="de-DE" smtClean="0"/>
              <a:t>28.04.2021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311F5D6-874E-494C-8D9B-9250C60D23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WWI 18 SEA/C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A7F48D2B-A4A2-4066-BE13-3CDBE8AC2248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512506" y="599769"/>
            <a:ext cx="2179074" cy="6803921"/>
          </a:xfrm>
          <a:prstGeom prst="line">
            <a:avLst/>
          </a:prstGeom>
          <a:ln w="28575">
            <a:solidFill>
              <a:schemeClr val="tx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7F231BCD-30B1-41D8-A8EC-F483E927CCED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442450" y="-268359"/>
            <a:ext cx="1956618" cy="7983793"/>
          </a:xfrm>
          <a:prstGeom prst="line">
            <a:avLst/>
          </a:prstGeom>
          <a:ln w="50800">
            <a:solidFill>
              <a:schemeClr val="tx1">
                <a:lumMod val="85000"/>
                <a:alpha val="52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B6099240-4672-4570-92F3-6A855DA9A564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144048" y="-198784"/>
            <a:ext cx="904568" cy="7435327"/>
          </a:xfrm>
          <a:prstGeom prst="line">
            <a:avLst/>
          </a:prstGeom>
          <a:ln w="50800">
            <a:solidFill>
              <a:schemeClr val="tx1">
                <a:lumMod val="85000"/>
                <a:alpha val="28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3" name="Grafik 22">
            <a:extLst>
              <a:ext uri="{FF2B5EF4-FFF2-40B4-BE49-F238E27FC236}">
                <a16:creationId xmlns:a16="http://schemas.microsoft.com/office/drawing/2014/main" id="{8BAA2023-FA47-40FA-B39E-CD41F8BA957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5220" y="5721833"/>
            <a:ext cx="1126780" cy="1126780"/>
          </a:xfrm>
          <a:prstGeom prst="rect">
            <a:avLst/>
          </a:prstGeom>
          <a:effectLst>
            <a:glow rad="127000">
              <a:schemeClr val="accent1">
                <a:alpha val="0"/>
              </a:schemeClr>
            </a:glow>
            <a:outerShdw blurRad="1270000" dist="50800" dir="5400000" algn="ctr" rotWithShape="0">
              <a:srgbClr val="000000">
                <a:alpha val="0"/>
              </a:srgbClr>
            </a:outerShdw>
            <a:softEdge rad="127000"/>
          </a:effectLst>
        </p:spPr>
      </p:pic>
      <p:sp>
        <p:nvSpPr>
          <p:cNvPr id="24" name="Foliennummernplatzhalter 5">
            <a:extLst>
              <a:ext uri="{FF2B5EF4-FFF2-40B4-BE49-F238E27FC236}">
                <a16:creationId xmlns:a16="http://schemas.microsoft.com/office/drawing/2014/main" id="{819A0E5B-436E-44B3-BC89-64D486C5E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73505" y="6102660"/>
            <a:ext cx="510209" cy="365125"/>
          </a:xfrm>
        </p:spPr>
        <p:txBody>
          <a:bodyPr/>
          <a:lstStyle>
            <a:lvl1pPr algn="ctr">
              <a:defRPr b="1">
                <a:solidFill>
                  <a:schemeClr val="bg1"/>
                </a:solidFill>
              </a:defRPr>
            </a:lvl1pPr>
          </a:lstStyle>
          <a:p>
            <a:fld id="{C8E4CB9F-243C-4156-9AA2-01A91AA16573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331766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arallelogramm 8">
            <a:extLst>
              <a:ext uri="{FF2B5EF4-FFF2-40B4-BE49-F238E27FC236}">
                <a16:creationId xmlns:a16="http://schemas.microsoft.com/office/drawing/2014/main" id="{9E253A7D-28F8-486A-8760-E2BA77D954EE}"/>
              </a:ext>
            </a:extLst>
          </p:cNvPr>
          <p:cNvSpPr/>
          <p:nvPr userDrawn="1"/>
        </p:nvSpPr>
        <p:spPr>
          <a:xfrm>
            <a:off x="924529" y="0"/>
            <a:ext cx="8889357" cy="6857738"/>
          </a:xfrm>
          <a:prstGeom prst="parallelogram">
            <a:avLst/>
          </a:prstGeom>
          <a:solidFill>
            <a:srgbClr val="545050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DBB7DD3-1F52-4E03-8AF7-DF44E7D6CD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WWI 18 SEA/C</a:t>
            </a:r>
            <a:endParaRPr lang="de-DE" dirty="0"/>
          </a:p>
        </p:txBody>
      </p:sp>
      <p:sp>
        <p:nvSpPr>
          <p:cNvPr id="21" name="Freihandform: Form 20">
            <a:extLst>
              <a:ext uri="{FF2B5EF4-FFF2-40B4-BE49-F238E27FC236}">
                <a16:creationId xmlns:a16="http://schemas.microsoft.com/office/drawing/2014/main" id="{0639037D-1AD3-4E7F-A1CD-93C54FB27789}"/>
              </a:ext>
            </a:extLst>
          </p:cNvPr>
          <p:cNvSpPr/>
          <p:nvPr userDrawn="1"/>
        </p:nvSpPr>
        <p:spPr>
          <a:xfrm>
            <a:off x="0" y="0"/>
            <a:ext cx="4305059" cy="6857738"/>
          </a:xfrm>
          <a:custGeom>
            <a:avLst/>
            <a:gdLst>
              <a:gd name="connsiteX0" fmla="*/ 0 w 4305059"/>
              <a:gd name="connsiteY0" fmla="*/ 0 h 6857738"/>
              <a:gd name="connsiteX1" fmla="*/ 4305059 w 4305059"/>
              <a:gd name="connsiteY1" fmla="*/ 0 h 6857738"/>
              <a:gd name="connsiteX2" fmla="*/ 2590625 w 4305059"/>
              <a:gd name="connsiteY2" fmla="*/ 6857738 h 6857738"/>
              <a:gd name="connsiteX3" fmla="*/ 0 w 4305059"/>
              <a:gd name="connsiteY3" fmla="*/ 6857738 h 6857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05059" h="6857738">
                <a:moveTo>
                  <a:pt x="0" y="0"/>
                </a:moveTo>
                <a:lnTo>
                  <a:pt x="4305059" y="0"/>
                </a:lnTo>
                <a:lnTo>
                  <a:pt x="2590625" y="6857738"/>
                </a:lnTo>
                <a:lnTo>
                  <a:pt x="0" y="6857738"/>
                </a:lnTo>
                <a:close/>
              </a:path>
            </a:pathLst>
          </a:custGeom>
          <a:solidFill>
            <a:srgbClr val="7A74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79CC6265-94D9-4AEF-909B-A954FB12FC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9B16C44-4811-4A7D-A56D-5D055F983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385EE10-46A6-4CE1-83A2-094A9E480C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816C1B-C631-4779-AA81-96ADCC2F10FC}" type="datetime1">
              <a:rPr lang="de-DE" smtClean="0"/>
              <a:pPr/>
              <a:t>28.04.2021</a:t>
            </a:fld>
            <a:endParaRPr lang="de-DE" dirty="0"/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EF27729E-DB82-49CC-9892-3A8B8C05840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5220" y="5721833"/>
            <a:ext cx="1126780" cy="1126780"/>
          </a:xfrm>
          <a:prstGeom prst="rect">
            <a:avLst/>
          </a:prstGeom>
          <a:effectLst>
            <a:glow rad="127000">
              <a:schemeClr val="accent1">
                <a:alpha val="0"/>
              </a:schemeClr>
            </a:glow>
            <a:outerShdw blurRad="1270000" dist="50800" dir="5400000" algn="ctr" rotWithShape="0">
              <a:srgbClr val="000000">
                <a:alpha val="0"/>
              </a:srgbClr>
            </a:outerShdw>
            <a:softEdge rad="127000"/>
          </a:effectLst>
        </p:spPr>
      </p:pic>
      <p:sp>
        <p:nvSpPr>
          <p:cNvPr id="23" name="Foliennummernplatzhalter 5">
            <a:extLst>
              <a:ext uri="{FF2B5EF4-FFF2-40B4-BE49-F238E27FC236}">
                <a16:creationId xmlns:a16="http://schemas.microsoft.com/office/drawing/2014/main" id="{717AB925-2353-425D-93E3-2D0130CD03D4}"/>
              </a:ext>
            </a:extLst>
          </p:cNvPr>
          <p:cNvSpPr txBox="1">
            <a:spLocks/>
          </p:cNvSpPr>
          <p:nvPr userDrawn="1"/>
        </p:nvSpPr>
        <p:spPr>
          <a:xfrm>
            <a:off x="11373505" y="6102660"/>
            <a:ext cx="5102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b="1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8E4CB9F-243C-4156-9AA2-01A91AA16573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357692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ihandform: Form 13">
            <a:extLst>
              <a:ext uri="{FF2B5EF4-FFF2-40B4-BE49-F238E27FC236}">
                <a16:creationId xmlns:a16="http://schemas.microsoft.com/office/drawing/2014/main" id="{9CDD95A9-6409-4E85-B9EC-EABE8EE968C1}"/>
              </a:ext>
            </a:extLst>
          </p:cNvPr>
          <p:cNvSpPr/>
          <p:nvPr userDrawn="1"/>
        </p:nvSpPr>
        <p:spPr>
          <a:xfrm>
            <a:off x="6293124" y="-387317"/>
            <a:ext cx="5992540" cy="7464287"/>
          </a:xfrm>
          <a:custGeom>
            <a:avLst/>
            <a:gdLst>
              <a:gd name="connsiteX0" fmla="*/ 5633831 w 5992540"/>
              <a:gd name="connsiteY0" fmla="*/ 0 h 7464287"/>
              <a:gd name="connsiteX1" fmla="*/ 5992540 w 5992540"/>
              <a:gd name="connsiteY1" fmla="*/ 475255 h 7464287"/>
              <a:gd name="connsiteX2" fmla="*/ 5992540 w 5992540"/>
              <a:gd name="connsiteY2" fmla="*/ 7464287 h 7464287"/>
              <a:gd name="connsiteX3" fmla="*/ 0 w 5992540"/>
              <a:gd name="connsiteY3" fmla="*/ 7464287 h 74642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92540" h="7464287">
                <a:moveTo>
                  <a:pt x="5633831" y="0"/>
                </a:moveTo>
                <a:lnTo>
                  <a:pt x="5992540" y="475255"/>
                </a:lnTo>
                <a:lnTo>
                  <a:pt x="5992540" y="7464287"/>
                </a:lnTo>
                <a:lnTo>
                  <a:pt x="0" y="7464287"/>
                </a:lnTo>
                <a:close/>
              </a:path>
            </a:pathLst>
          </a:custGeom>
          <a:solidFill>
            <a:srgbClr val="545050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sp>
        <p:nvSpPr>
          <p:cNvPr id="15" name="Freihandform: Form 14">
            <a:extLst>
              <a:ext uri="{FF2B5EF4-FFF2-40B4-BE49-F238E27FC236}">
                <a16:creationId xmlns:a16="http://schemas.microsoft.com/office/drawing/2014/main" id="{28FE9307-1830-4297-A639-EB1C18DC8678}"/>
              </a:ext>
            </a:extLst>
          </p:cNvPr>
          <p:cNvSpPr/>
          <p:nvPr userDrawn="1"/>
        </p:nvSpPr>
        <p:spPr>
          <a:xfrm>
            <a:off x="8269358" y="2144210"/>
            <a:ext cx="4127129" cy="5085160"/>
          </a:xfrm>
          <a:custGeom>
            <a:avLst/>
            <a:gdLst>
              <a:gd name="connsiteX0" fmla="*/ 4127129 w 4127129"/>
              <a:gd name="connsiteY0" fmla="*/ 0 h 5085160"/>
              <a:gd name="connsiteX1" fmla="*/ 4127129 w 4127129"/>
              <a:gd name="connsiteY1" fmla="*/ 5085160 h 5085160"/>
              <a:gd name="connsiteX2" fmla="*/ 0 w 4127129"/>
              <a:gd name="connsiteY2" fmla="*/ 5085160 h 508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27129" h="5085160">
                <a:moveTo>
                  <a:pt x="4127129" y="0"/>
                </a:moveTo>
                <a:lnTo>
                  <a:pt x="4127129" y="5085160"/>
                </a:lnTo>
                <a:lnTo>
                  <a:pt x="0" y="5085160"/>
                </a:lnTo>
                <a:close/>
              </a:path>
            </a:pathLst>
          </a:custGeom>
          <a:solidFill>
            <a:srgbClr val="7A7474">
              <a:alpha val="7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FBF4F16-630A-4E49-ABE0-B8B8E9C96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4B8172C-78CC-4140-99B2-494E015C51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D15A2-3CCD-4B52-B9CD-22E762FA3D59}" type="datetime1">
              <a:rPr lang="de-DE" smtClean="0"/>
              <a:t>28.04.2021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E2581F1-973E-403A-9119-40AA740DE3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WWI 18 SEA/C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2748C1C-3473-451D-97FA-7FC51AC94E2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5220" y="5721833"/>
            <a:ext cx="1126780" cy="1126780"/>
          </a:xfrm>
          <a:prstGeom prst="rect">
            <a:avLst/>
          </a:prstGeom>
          <a:effectLst>
            <a:glow rad="127000">
              <a:schemeClr val="accent1">
                <a:alpha val="0"/>
              </a:schemeClr>
            </a:glow>
            <a:outerShdw blurRad="1270000" dist="50800" dir="5400000" algn="ctr" rotWithShape="0">
              <a:srgbClr val="000000">
                <a:alpha val="0"/>
              </a:srgbClr>
            </a:outerShdw>
            <a:softEdge rad="127000"/>
          </a:effectLst>
        </p:spPr>
      </p:pic>
      <p:sp>
        <p:nvSpPr>
          <p:cNvPr id="11" name="Foliennummernplatzhalter 5">
            <a:extLst>
              <a:ext uri="{FF2B5EF4-FFF2-40B4-BE49-F238E27FC236}">
                <a16:creationId xmlns:a16="http://schemas.microsoft.com/office/drawing/2014/main" id="{821D5D8A-AE63-4CC1-BD2A-9131FD410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73505" y="6102660"/>
            <a:ext cx="510209" cy="365125"/>
          </a:xfrm>
        </p:spPr>
        <p:txBody>
          <a:bodyPr/>
          <a:lstStyle>
            <a:lvl1pPr algn="ctr">
              <a:defRPr b="1">
                <a:solidFill>
                  <a:schemeClr val="bg1"/>
                </a:solidFill>
              </a:defRPr>
            </a:lvl1pPr>
          </a:lstStyle>
          <a:p>
            <a:fld id="{C8E4CB9F-243C-4156-9AA2-01A91AA16573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415720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2C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0B35FB22-397D-49C3-A531-E3069F5DD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A0F78C2-67E3-454E-9211-106A4F2187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AFB5D8C-5BDB-46E7-8AA0-6730A9D113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09816C1B-C631-4779-AA81-96ADCC2F10FC}" type="datetime1">
              <a:rPr lang="de-DE" smtClean="0"/>
              <a:pPr/>
              <a:t>28.04.2021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34F0E02-8976-4115-876F-11A4B4B01F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WWI 18 SEA/C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599D211-F8D0-4718-BD6E-2CBB64570A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C8E4CB9F-243C-4156-9AA2-01A91AA16573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1237354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3" r:id="rId3"/>
    <p:sldLayoutId id="2147483651" r:id="rId4"/>
    <p:sldLayoutId id="2147483661" r:id="rId5"/>
    <p:sldLayoutId id="2147483652" r:id="rId6"/>
    <p:sldLayoutId id="2147483660" r:id="rId7"/>
    <p:sldLayoutId id="2147483662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75" r:id="rId15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A365B08F-8C0C-4F23-8F0A-47DD208DCF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3F42B52-F330-4093-B599-DDFF13A827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AC2915B-5EDE-4CBD-8118-E248B27E524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1D792B-B29A-46F4-A9CE-0674F4B5D41F}" type="datetimeFigureOut">
              <a:rPr lang="de-DE" smtClean="0"/>
              <a:t>28.04.2021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65FEC40-7CD1-4F6A-8906-110C712A44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C7C0486-DF91-42D4-9F29-29CF34AA2D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D62847-B6FF-4066-99A2-C16A9474379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43345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0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svg"/><Relationship Id="rId7" Type="http://schemas.openxmlformats.org/officeDocument/2006/relationships/image" Target="../media/image44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svg"/><Relationship Id="rId4" Type="http://schemas.openxmlformats.org/officeDocument/2006/relationships/image" Target="../media/image41.png"/><Relationship Id="rId9" Type="http://schemas.openxmlformats.org/officeDocument/2006/relationships/image" Target="../media/image46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9.svg"/><Relationship Id="rId7" Type="http://schemas.openxmlformats.org/officeDocument/2006/relationships/image" Target="../media/image48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47.png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svg"/><Relationship Id="rId3" Type="http://schemas.openxmlformats.org/officeDocument/2006/relationships/image" Target="../media/image29.svg"/><Relationship Id="rId7" Type="http://schemas.openxmlformats.org/officeDocument/2006/relationships/image" Target="../media/image49.png"/><Relationship Id="rId12" Type="http://schemas.openxmlformats.org/officeDocument/2006/relationships/image" Target="../media/image2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0.svg"/><Relationship Id="rId11" Type="http://schemas.openxmlformats.org/officeDocument/2006/relationships/image" Target="../media/image24.png"/><Relationship Id="rId5" Type="http://schemas.openxmlformats.org/officeDocument/2006/relationships/image" Target="../media/image39.png"/><Relationship Id="rId10" Type="http://schemas.openxmlformats.org/officeDocument/2006/relationships/image" Target="../media/image22.png"/><Relationship Id="rId4" Type="http://schemas.openxmlformats.org/officeDocument/2006/relationships/image" Target="../media/image30.png"/><Relationship Id="rId9" Type="http://schemas.openxmlformats.org/officeDocument/2006/relationships/image" Target="../media/image4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notesSlide" Target="../notesSlides/notesSlide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54.png"/><Relationship Id="rId4" Type="http://schemas.openxmlformats.org/officeDocument/2006/relationships/image" Target="../media/image5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sv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12" Type="http://schemas.openxmlformats.org/officeDocument/2006/relationships/image" Target="../media/image66.sv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svg"/><Relationship Id="rId11" Type="http://schemas.openxmlformats.org/officeDocument/2006/relationships/image" Target="../media/image65.png"/><Relationship Id="rId5" Type="http://schemas.openxmlformats.org/officeDocument/2006/relationships/image" Target="../media/image59.png"/><Relationship Id="rId10" Type="http://schemas.openxmlformats.org/officeDocument/2006/relationships/image" Target="../media/image64.svg"/><Relationship Id="rId4" Type="http://schemas.openxmlformats.org/officeDocument/2006/relationships/image" Target="../media/image58.svg"/><Relationship Id="rId9" Type="http://schemas.openxmlformats.org/officeDocument/2006/relationships/image" Target="../media/image6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7" Type="http://schemas.openxmlformats.org/officeDocument/2006/relationships/image" Target="../media/image7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76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76.png"/><Relationship Id="rId5" Type="http://schemas.openxmlformats.org/officeDocument/2006/relationships/image" Target="../media/image54.png"/><Relationship Id="rId4" Type="http://schemas.openxmlformats.org/officeDocument/2006/relationships/image" Target="../media/image77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5.png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76.png"/><Relationship Id="rId5" Type="http://schemas.openxmlformats.org/officeDocument/2006/relationships/image" Target="../media/image54.png"/><Relationship Id="rId4" Type="http://schemas.openxmlformats.org/officeDocument/2006/relationships/image" Target="../media/image7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7" Type="http://schemas.openxmlformats.org/officeDocument/2006/relationships/image" Target="../media/image8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7" Type="http://schemas.openxmlformats.org/officeDocument/2006/relationships/image" Target="../media/image8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78.png"/><Relationship Id="rId7" Type="http://schemas.openxmlformats.org/officeDocument/2006/relationships/image" Target="../media/image8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78.png"/><Relationship Id="rId7" Type="http://schemas.openxmlformats.org/officeDocument/2006/relationships/image" Target="../media/image8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Relationship Id="rId9" Type="http://schemas.openxmlformats.org/officeDocument/2006/relationships/image" Target="../media/image84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78.png"/><Relationship Id="rId7" Type="http://schemas.openxmlformats.org/officeDocument/2006/relationships/image" Target="../media/image8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7" Type="http://schemas.openxmlformats.org/officeDocument/2006/relationships/image" Target="../media/image8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84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78.png"/><Relationship Id="rId7" Type="http://schemas.openxmlformats.org/officeDocument/2006/relationships/image" Target="../media/image8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81.png"/><Relationship Id="rId11" Type="http://schemas.openxmlformats.org/officeDocument/2006/relationships/image" Target="../media/image86.png"/><Relationship Id="rId5" Type="http://schemas.openxmlformats.org/officeDocument/2006/relationships/image" Target="../media/image80.png"/><Relationship Id="rId10" Type="http://schemas.openxmlformats.org/officeDocument/2006/relationships/image" Target="../media/image85.png"/><Relationship Id="rId4" Type="http://schemas.openxmlformats.org/officeDocument/2006/relationships/image" Target="../media/image79.png"/><Relationship Id="rId9" Type="http://schemas.openxmlformats.org/officeDocument/2006/relationships/image" Target="../media/image8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7" Type="http://schemas.openxmlformats.org/officeDocument/2006/relationships/image" Target="../media/image8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87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78.png"/><Relationship Id="rId7" Type="http://schemas.openxmlformats.org/officeDocument/2006/relationships/image" Target="../media/image8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Relationship Id="rId9" Type="http://schemas.openxmlformats.org/officeDocument/2006/relationships/image" Target="../media/image76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78.png"/><Relationship Id="rId7" Type="http://schemas.openxmlformats.org/officeDocument/2006/relationships/image" Target="../media/image8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10" Type="http://schemas.openxmlformats.org/officeDocument/2006/relationships/image" Target="../media/image88.png"/><Relationship Id="rId4" Type="http://schemas.openxmlformats.org/officeDocument/2006/relationships/image" Target="../media/image79.png"/><Relationship Id="rId9" Type="http://schemas.openxmlformats.org/officeDocument/2006/relationships/image" Target="../media/image76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78.png"/><Relationship Id="rId7" Type="http://schemas.openxmlformats.org/officeDocument/2006/relationships/image" Target="../media/image86.png"/><Relationship Id="rId12" Type="http://schemas.openxmlformats.org/officeDocument/2006/relationships/image" Target="../media/image7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81.png"/><Relationship Id="rId11" Type="http://schemas.openxmlformats.org/officeDocument/2006/relationships/image" Target="../media/image89.png"/><Relationship Id="rId5" Type="http://schemas.openxmlformats.org/officeDocument/2006/relationships/image" Target="../media/image80.png"/><Relationship Id="rId10" Type="http://schemas.openxmlformats.org/officeDocument/2006/relationships/image" Target="../media/image88.png"/><Relationship Id="rId4" Type="http://schemas.openxmlformats.org/officeDocument/2006/relationships/image" Target="../media/image79.png"/><Relationship Id="rId9" Type="http://schemas.openxmlformats.org/officeDocument/2006/relationships/image" Target="../media/image76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78.png"/><Relationship Id="rId7" Type="http://schemas.openxmlformats.org/officeDocument/2006/relationships/image" Target="../media/image86.png"/><Relationship Id="rId12" Type="http://schemas.openxmlformats.org/officeDocument/2006/relationships/image" Target="../media/image8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81.png"/><Relationship Id="rId11" Type="http://schemas.openxmlformats.org/officeDocument/2006/relationships/image" Target="../media/image77.png"/><Relationship Id="rId5" Type="http://schemas.openxmlformats.org/officeDocument/2006/relationships/image" Target="../media/image80.png"/><Relationship Id="rId10" Type="http://schemas.openxmlformats.org/officeDocument/2006/relationships/image" Target="../media/image88.png"/><Relationship Id="rId4" Type="http://schemas.openxmlformats.org/officeDocument/2006/relationships/image" Target="../media/image79.png"/><Relationship Id="rId9" Type="http://schemas.openxmlformats.org/officeDocument/2006/relationships/image" Target="../media/image76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svg"/><Relationship Id="rId3" Type="http://schemas.openxmlformats.org/officeDocument/2006/relationships/image" Target="../media/image90.png"/><Relationship Id="rId7" Type="http://schemas.openxmlformats.org/officeDocument/2006/relationships/image" Target="../media/image9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8.svg"/><Relationship Id="rId5" Type="http://schemas.openxmlformats.org/officeDocument/2006/relationships/image" Target="../media/image57.png"/><Relationship Id="rId10" Type="http://schemas.openxmlformats.org/officeDocument/2006/relationships/image" Target="../media/image95.svg"/><Relationship Id="rId4" Type="http://schemas.openxmlformats.org/officeDocument/2006/relationships/image" Target="../media/image91.svg"/><Relationship Id="rId9" Type="http://schemas.openxmlformats.org/officeDocument/2006/relationships/image" Target="../media/image9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9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5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svg"/><Relationship Id="rId3" Type="http://schemas.openxmlformats.org/officeDocument/2006/relationships/image" Target="../media/image104.png"/><Relationship Id="rId7" Type="http://schemas.openxmlformats.org/officeDocument/2006/relationships/image" Target="../media/image10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07.svg"/><Relationship Id="rId5" Type="http://schemas.openxmlformats.org/officeDocument/2006/relationships/image" Target="../media/image106.png"/><Relationship Id="rId4" Type="http://schemas.openxmlformats.org/officeDocument/2006/relationships/image" Target="../media/image105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sv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svg"/><Relationship Id="rId4" Type="http://schemas.openxmlformats.org/officeDocument/2006/relationships/image" Target="../media/image13.svg"/><Relationship Id="rId9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3FD1DBB-760B-4966-9ACE-0C699BAEC6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Projekt </a:t>
            </a:r>
            <a:r>
              <a:rPr lang="de-DE" dirty="0" err="1"/>
              <a:t>Tradingtool</a:t>
            </a:r>
            <a:br>
              <a:rPr lang="de-DE" dirty="0"/>
            </a:br>
            <a:r>
              <a:rPr lang="de-DE" dirty="0"/>
              <a:t>- </a:t>
            </a:r>
            <a:r>
              <a:rPr lang="de-DE" dirty="0" err="1"/>
              <a:t>Moonstonks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D72E22E7-B981-4AEB-82E5-0D83E5B922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2727" y="4304074"/>
            <a:ext cx="7795491" cy="1802086"/>
          </a:xfrm>
        </p:spPr>
        <p:txBody>
          <a:bodyPr>
            <a:normAutofit/>
          </a:bodyPr>
          <a:lstStyle/>
          <a:p>
            <a:r>
              <a:rPr lang="de-DE" dirty="0"/>
              <a:t>Abschlusspräsentation - 29. April 2021</a:t>
            </a:r>
          </a:p>
        </p:txBody>
      </p:sp>
    </p:spTree>
    <p:extLst>
      <p:ext uri="{BB962C8B-B14F-4D97-AF65-F5344CB8AC3E}">
        <p14:creationId xmlns:p14="http://schemas.microsoft.com/office/powerpoint/2010/main" val="41875819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70CAC8-547A-254D-BD68-F8F9E85757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4CB9F-243C-4156-9AA2-01A91AA16573}" type="slidenum">
              <a:rPr lang="de-DE" smtClean="0"/>
              <a:pPr/>
              <a:t>10</a:t>
            </a:fld>
            <a:endParaRPr lang="de-DE"/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BAB34413-2969-D04B-9282-BCBB0E504F49}"/>
              </a:ext>
            </a:extLst>
          </p:cNvPr>
          <p:cNvSpPr txBox="1">
            <a:spLocks/>
          </p:cNvSpPr>
          <p:nvPr/>
        </p:nvSpPr>
        <p:spPr>
          <a:xfrm>
            <a:off x="922265" y="667846"/>
            <a:ext cx="4426755" cy="761271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de-DE" sz="2700">
                <a:cs typeface="Calibri Light"/>
              </a:rPr>
              <a:t>Verwendete Technologien</a:t>
            </a:r>
            <a:endParaRPr lang="de-DE" sz="2700" dirty="0">
              <a:cs typeface="Calibri Light"/>
            </a:endParaRPr>
          </a:p>
        </p:txBody>
      </p:sp>
      <p:sp>
        <p:nvSpPr>
          <p:cNvPr id="6" name="Freeform: Shape 74">
            <a:extLst>
              <a:ext uri="{FF2B5EF4-FFF2-40B4-BE49-F238E27FC236}">
                <a16:creationId xmlns:a16="http://schemas.microsoft.com/office/drawing/2014/main" id="{5C067331-3424-8842-ADFA-1ACD596336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61975" y="361702"/>
            <a:ext cx="1691640" cy="1691640"/>
          </a:xfrm>
          <a:custGeom>
            <a:avLst/>
            <a:gdLst>
              <a:gd name="connsiteX0" fmla="*/ 845820 w 1691640"/>
              <a:gd name="connsiteY0" fmla="*/ 0 h 1691640"/>
              <a:gd name="connsiteX1" fmla="*/ 1691640 w 1691640"/>
              <a:gd name="connsiteY1" fmla="*/ 845820 h 1691640"/>
              <a:gd name="connsiteX2" fmla="*/ 845820 w 1691640"/>
              <a:gd name="connsiteY2" fmla="*/ 1691640 h 1691640"/>
              <a:gd name="connsiteX3" fmla="*/ 0 w 1691640"/>
              <a:gd name="connsiteY3" fmla="*/ 845820 h 1691640"/>
              <a:gd name="connsiteX4" fmla="*/ 845820 w 1691640"/>
              <a:gd name="connsiteY4" fmla="*/ 0 h 1691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91640" h="1691640">
                <a:moveTo>
                  <a:pt x="845820" y="0"/>
                </a:moveTo>
                <a:cubicBezTo>
                  <a:pt x="1312954" y="0"/>
                  <a:pt x="1691640" y="378686"/>
                  <a:pt x="1691640" y="845820"/>
                </a:cubicBezTo>
                <a:cubicBezTo>
                  <a:pt x="1691640" y="1312954"/>
                  <a:pt x="1312954" y="1691640"/>
                  <a:pt x="845820" y="1691640"/>
                </a:cubicBezTo>
                <a:cubicBezTo>
                  <a:pt x="378687" y="1691640"/>
                  <a:pt x="0" y="1312954"/>
                  <a:pt x="0" y="845820"/>
                </a:cubicBezTo>
                <a:cubicBezTo>
                  <a:pt x="0" y="378686"/>
                  <a:pt x="378687" y="0"/>
                  <a:pt x="845820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FE106B4C-B325-644B-A013-7165B0401F72}"/>
              </a:ext>
            </a:extLst>
          </p:cNvPr>
          <p:cNvSpPr txBox="1">
            <a:spLocks/>
          </p:cNvSpPr>
          <p:nvPr/>
        </p:nvSpPr>
        <p:spPr>
          <a:xfrm>
            <a:off x="913874" y="1526147"/>
            <a:ext cx="4426755" cy="26054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400" dirty="0">
                <a:cs typeface="Calibri"/>
              </a:rPr>
              <a:t>Virtualisierung mittels KVM auf unterster Ebene</a:t>
            </a:r>
          </a:p>
          <a:p>
            <a:r>
              <a:rPr lang="de-DE" sz="1400" dirty="0">
                <a:cs typeface="Calibri"/>
              </a:rPr>
              <a:t>Virtualisierung mittels LXD auf unterer Ebene</a:t>
            </a:r>
          </a:p>
          <a:p>
            <a:pPr lvl="1"/>
            <a:r>
              <a:rPr lang="de-DE" sz="1000" dirty="0">
                <a:cs typeface="Calibri"/>
              </a:rPr>
              <a:t>Debian-Server als Host</a:t>
            </a:r>
          </a:p>
          <a:p>
            <a:r>
              <a:rPr lang="de-DE" sz="1400" dirty="0">
                <a:cs typeface="Calibri"/>
              </a:rPr>
              <a:t>Virtualisierung mittels Docker </a:t>
            </a:r>
            <a:r>
              <a:rPr lang="de-DE" sz="1400">
                <a:cs typeface="Calibri"/>
              </a:rPr>
              <a:t>auf oberer </a:t>
            </a:r>
            <a:r>
              <a:rPr lang="de-DE" sz="1400" dirty="0">
                <a:cs typeface="Calibri"/>
              </a:rPr>
              <a:t>Ebene</a:t>
            </a:r>
          </a:p>
          <a:p>
            <a:pPr lvl="1"/>
            <a:r>
              <a:rPr lang="de-DE" sz="1000" dirty="0">
                <a:cs typeface="Calibri"/>
              </a:rPr>
              <a:t>Debian-Server als Host</a:t>
            </a:r>
          </a:p>
          <a:p>
            <a:pPr lvl="1"/>
            <a:r>
              <a:rPr lang="de-DE" sz="1000" dirty="0">
                <a:cs typeface="Calibri"/>
              </a:rPr>
              <a:t>Auf Alpine aufbauende Docker-images die mittels </a:t>
            </a:r>
            <a:r>
              <a:rPr lang="de-DE" sz="1000" dirty="0" err="1">
                <a:cs typeface="Calibri"/>
              </a:rPr>
              <a:t>Github</a:t>
            </a:r>
            <a:r>
              <a:rPr lang="de-DE" sz="1000" dirty="0">
                <a:cs typeface="Calibri"/>
              </a:rPr>
              <a:t>-Actions </a:t>
            </a:r>
            <a:r>
              <a:rPr lang="de-DE" sz="1000" dirty="0" err="1">
                <a:cs typeface="Calibri"/>
              </a:rPr>
              <a:t>deployed</a:t>
            </a:r>
            <a:r>
              <a:rPr lang="de-DE" sz="1000" dirty="0">
                <a:cs typeface="Calibri"/>
              </a:rPr>
              <a:t> werden</a:t>
            </a:r>
          </a:p>
          <a:p>
            <a:r>
              <a:rPr lang="de-DE" sz="1400" dirty="0" err="1">
                <a:cs typeface="Calibri"/>
              </a:rPr>
              <a:t>MariaDB</a:t>
            </a:r>
            <a:r>
              <a:rPr lang="de-DE" sz="1400" dirty="0">
                <a:cs typeface="Calibri"/>
              </a:rPr>
              <a:t>-Server</a:t>
            </a:r>
          </a:p>
          <a:p>
            <a:r>
              <a:rPr lang="de-DE" sz="1400" dirty="0" err="1">
                <a:cs typeface="Calibri"/>
              </a:rPr>
              <a:t>Redis</a:t>
            </a:r>
            <a:r>
              <a:rPr lang="de-DE" sz="1400" dirty="0">
                <a:cs typeface="Calibri"/>
              </a:rPr>
              <a:t>-Server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60847BB-60A1-7947-9BC4-C74C0C4D38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97383" y="197110"/>
            <a:ext cx="2020824" cy="202082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: Shape 78">
            <a:extLst>
              <a:ext uri="{FF2B5EF4-FFF2-40B4-BE49-F238E27FC236}">
                <a16:creationId xmlns:a16="http://schemas.microsoft.com/office/drawing/2014/main" id="{F6CBCBEC-2E50-BA45-8A85-8FDEE7AB37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33788" y="2715337"/>
            <a:ext cx="2743200" cy="2743200"/>
          </a:xfrm>
          <a:custGeom>
            <a:avLst/>
            <a:gdLst>
              <a:gd name="connsiteX0" fmla="*/ 1371600 w 2743200"/>
              <a:gd name="connsiteY0" fmla="*/ 0 h 2743200"/>
              <a:gd name="connsiteX1" fmla="*/ 2743200 w 2743200"/>
              <a:gd name="connsiteY1" fmla="*/ 1371600 h 2743200"/>
              <a:gd name="connsiteX2" fmla="*/ 1371600 w 2743200"/>
              <a:gd name="connsiteY2" fmla="*/ 2743200 h 2743200"/>
              <a:gd name="connsiteX3" fmla="*/ 0 w 2743200"/>
              <a:gd name="connsiteY3" fmla="*/ 1371600 h 2743200"/>
              <a:gd name="connsiteX4" fmla="*/ 1371600 w 2743200"/>
              <a:gd name="connsiteY4" fmla="*/ 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43200" h="2743200">
                <a:moveTo>
                  <a:pt x="1371600" y="0"/>
                </a:moveTo>
                <a:cubicBezTo>
                  <a:pt x="2129114" y="0"/>
                  <a:pt x="2743200" y="614087"/>
                  <a:pt x="2743200" y="1371600"/>
                </a:cubicBezTo>
                <a:cubicBezTo>
                  <a:pt x="2743200" y="2129114"/>
                  <a:pt x="2129114" y="2743200"/>
                  <a:pt x="1371600" y="2743200"/>
                </a:cubicBezTo>
                <a:cubicBezTo>
                  <a:pt x="614087" y="2743200"/>
                  <a:pt x="0" y="2129114"/>
                  <a:pt x="0" y="1371600"/>
                </a:cubicBezTo>
                <a:cubicBezTo>
                  <a:pt x="0" y="614087"/>
                  <a:pt x="614087" y="0"/>
                  <a:pt x="1371600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Freeform: Shape 80">
            <a:extLst>
              <a:ext uri="{FF2B5EF4-FFF2-40B4-BE49-F238E27FC236}">
                <a16:creationId xmlns:a16="http://schemas.microsoft.com/office/drawing/2014/main" id="{E3C6B5CC-87AD-384C-87C3-F1F976F271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78624" y="2"/>
            <a:ext cx="3913376" cy="3281569"/>
          </a:xfrm>
          <a:custGeom>
            <a:avLst/>
            <a:gdLst>
              <a:gd name="connsiteX0" fmla="*/ 267865 w 3913376"/>
              <a:gd name="connsiteY0" fmla="*/ 0 h 3281569"/>
              <a:gd name="connsiteX1" fmla="*/ 3913376 w 3913376"/>
              <a:gd name="connsiteY1" fmla="*/ 0 h 3281569"/>
              <a:gd name="connsiteX2" fmla="*/ 3913376 w 3913376"/>
              <a:gd name="connsiteY2" fmla="*/ 2499938 h 3281569"/>
              <a:gd name="connsiteX3" fmla="*/ 3794714 w 3913376"/>
              <a:gd name="connsiteY3" fmla="*/ 2630499 h 3281569"/>
              <a:gd name="connsiteX4" fmla="*/ 2222892 w 3913376"/>
              <a:gd name="connsiteY4" fmla="*/ 3281569 h 3281569"/>
              <a:gd name="connsiteX5" fmla="*/ 0 w 3913376"/>
              <a:gd name="connsiteY5" fmla="*/ 1058677 h 3281569"/>
              <a:gd name="connsiteX6" fmla="*/ 174686 w 3913376"/>
              <a:gd name="connsiteY6" fmla="*/ 193427 h 3281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13376" h="3281569">
                <a:moveTo>
                  <a:pt x="267865" y="0"/>
                </a:moveTo>
                <a:lnTo>
                  <a:pt x="3913376" y="0"/>
                </a:lnTo>
                <a:lnTo>
                  <a:pt x="3913376" y="2499938"/>
                </a:lnTo>
                <a:lnTo>
                  <a:pt x="3794714" y="2630499"/>
                </a:lnTo>
                <a:cubicBezTo>
                  <a:pt x="3392450" y="3032763"/>
                  <a:pt x="2836727" y="3281569"/>
                  <a:pt x="2222892" y="3281569"/>
                </a:cubicBezTo>
                <a:cubicBezTo>
                  <a:pt x="995223" y="3281569"/>
                  <a:pt x="0" y="2286346"/>
                  <a:pt x="0" y="1058677"/>
                </a:cubicBezTo>
                <a:cubicBezTo>
                  <a:pt x="0" y="751760"/>
                  <a:pt x="62202" y="459370"/>
                  <a:pt x="174686" y="19342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Freeform: Shape 82">
            <a:extLst>
              <a:ext uri="{FF2B5EF4-FFF2-40B4-BE49-F238E27FC236}">
                <a16:creationId xmlns:a16="http://schemas.microsoft.com/office/drawing/2014/main" id="{76D2F1EF-B95A-E042-9080-04BE7B0297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4932" y="1"/>
            <a:ext cx="4077068" cy="3445261"/>
          </a:xfrm>
          <a:custGeom>
            <a:avLst/>
            <a:gdLst>
              <a:gd name="connsiteX0" fmla="*/ 250035 w 4077068"/>
              <a:gd name="connsiteY0" fmla="*/ 0 h 3445261"/>
              <a:gd name="connsiteX1" fmla="*/ 4077068 w 4077068"/>
              <a:gd name="connsiteY1" fmla="*/ 0 h 3445261"/>
              <a:gd name="connsiteX2" fmla="*/ 4077068 w 4077068"/>
              <a:gd name="connsiteY2" fmla="*/ 2743040 h 3445261"/>
              <a:gd name="connsiteX3" fmla="*/ 4074154 w 4077068"/>
              <a:gd name="connsiteY3" fmla="*/ 2746247 h 3445261"/>
              <a:gd name="connsiteX4" fmla="*/ 2386584 w 4077068"/>
              <a:gd name="connsiteY4" fmla="*/ 3445261 h 3445261"/>
              <a:gd name="connsiteX5" fmla="*/ 0 w 4077068"/>
              <a:gd name="connsiteY5" fmla="*/ 1058677 h 3445261"/>
              <a:gd name="connsiteX6" fmla="*/ 187550 w 4077068"/>
              <a:gd name="connsiteY6" fmla="*/ 129711 h 3445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7068" h="3445261">
                <a:moveTo>
                  <a:pt x="250035" y="0"/>
                </a:moveTo>
                <a:lnTo>
                  <a:pt x="4077068" y="0"/>
                </a:lnTo>
                <a:lnTo>
                  <a:pt x="4077068" y="2743040"/>
                </a:lnTo>
                <a:lnTo>
                  <a:pt x="4074154" y="2746247"/>
                </a:lnTo>
                <a:cubicBezTo>
                  <a:pt x="3642267" y="3178134"/>
                  <a:pt x="3045621" y="3445261"/>
                  <a:pt x="2386584" y="3445261"/>
                </a:cubicBezTo>
                <a:cubicBezTo>
                  <a:pt x="1068510" y="3445261"/>
                  <a:pt x="0" y="2376751"/>
                  <a:pt x="0" y="1058677"/>
                </a:cubicBezTo>
                <a:cubicBezTo>
                  <a:pt x="0" y="729159"/>
                  <a:pt x="66782" y="415238"/>
                  <a:pt x="187550" y="129711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" name="Picture 4" descr="Docker Logos | Docker">
            <a:extLst>
              <a:ext uri="{FF2B5EF4-FFF2-40B4-BE49-F238E27FC236}">
                <a16:creationId xmlns:a16="http://schemas.microsoft.com/office/drawing/2014/main" id="{B5BCBFDB-9E7F-A444-BEFC-F38AC0AF90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009416" y="1040747"/>
            <a:ext cx="2852862" cy="734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515FA43F-BC7C-0A40-B86B-6F6A37024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69196" y="2550745"/>
            <a:ext cx="3072384" cy="307238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Freeform: Shape 86">
            <a:extLst>
              <a:ext uri="{FF2B5EF4-FFF2-40B4-BE49-F238E27FC236}">
                <a16:creationId xmlns:a16="http://schemas.microsoft.com/office/drawing/2014/main" id="{CB735E91-5F18-9A47-A67B-14F23CF8B6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00930" y="4604085"/>
            <a:ext cx="4281112" cy="2253913"/>
          </a:xfrm>
          <a:custGeom>
            <a:avLst/>
            <a:gdLst>
              <a:gd name="connsiteX0" fmla="*/ 2140556 w 4281112"/>
              <a:gd name="connsiteY0" fmla="*/ 0 h 2253913"/>
              <a:gd name="connsiteX1" fmla="*/ 4281112 w 4281112"/>
              <a:gd name="connsiteY1" fmla="*/ 2140556 h 2253913"/>
              <a:gd name="connsiteX2" fmla="*/ 4275388 w 4281112"/>
              <a:gd name="connsiteY2" fmla="*/ 2253913 h 2253913"/>
              <a:gd name="connsiteX3" fmla="*/ 5724 w 4281112"/>
              <a:gd name="connsiteY3" fmla="*/ 2253913 h 2253913"/>
              <a:gd name="connsiteX4" fmla="*/ 0 w 4281112"/>
              <a:gd name="connsiteY4" fmla="*/ 2140556 h 2253913"/>
              <a:gd name="connsiteX5" fmla="*/ 2140556 w 4281112"/>
              <a:gd name="connsiteY5" fmla="*/ 0 h 2253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81112" h="2253913">
                <a:moveTo>
                  <a:pt x="2140556" y="0"/>
                </a:moveTo>
                <a:cubicBezTo>
                  <a:pt x="3322752" y="0"/>
                  <a:pt x="4281112" y="958360"/>
                  <a:pt x="4281112" y="2140556"/>
                </a:cubicBezTo>
                <a:lnTo>
                  <a:pt x="4275388" y="2253913"/>
                </a:lnTo>
                <a:lnTo>
                  <a:pt x="5724" y="2253913"/>
                </a:lnTo>
                <a:lnTo>
                  <a:pt x="0" y="2140556"/>
                </a:lnTo>
                <a:cubicBezTo>
                  <a:pt x="0" y="958360"/>
                  <a:pt x="958360" y="0"/>
                  <a:pt x="2140556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reeform: Shape 88">
            <a:extLst>
              <a:ext uri="{FF2B5EF4-FFF2-40B4-BE49-F238E27FC236}">
                <a16:creationId xmlns:a16="http://schemas.microsoft.com/office/drawing/2014/main" id="{1A8DA7EA-56E8-724D-9CA0-E0DFDFE25C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50935"/>
            <a:ext cx="1732108" cy="2175118"/>
          </a:xfrm>
          <a:custGeom>
            <a:avLst/>
            <a:gdLst>
              <a:gd name="connsiteX0" fmla="*/ 644549 w 1732108"/>
              <a:gd name="connsiteY0" fmla="*/ 0 h 2175118"/>
              <a:gd name="connsiteX1" fmla="*/ 1732108 w 1732108"/>
              <a:gd name="connsiteY1" fmla="*/ 1087559 h 2175118"/>
              <a:gd name="connsiteX2" fmla="*/ 644549 w 1732108"/>
              <a:gd name="connsiteY2" fmla="*/ 2175118 h 2175118"/>
              <a:gd name="connsiteX3" fmla="*/ 36485 w 1732108"/>
              <a:gd name="connsiteY3" fmla="*/ 1989380 h 2175118"/>
              <a:gd name="connsiteX4" fmla="*/ 0 w 1732108"/>
              <a:gd name="connsiteY4" fmla="*/ 1959278 h 2175118"/>
              <a:gd name="connsiteX5" fmla="*/ 0 w 1732108"/>
              <a:gd name="connsiteY5" fmla="*/ 215841 h 2175118"/>
              <a:gd name="connsiteX6" fmla="*/ 36485 w 1732108"/>
              <a:gd name="connsiteY6" fmla="*/ 185738 h 2175118"/>
              <a:gd name="connsiteX7" fmla="*/ 644549 w 1732108"/>
              <a:gd name="connsiteY7" fmla="*/ 0 h 2175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2108" h="2175118">
                <a:moveTo>
                  <a:pt x="644549" y="0"/>
                </a:moveTo>
                <a:cubicBezTo>
                  <a:pt x="1245191" y="0"/>
                  <a:pt x="1732108" y="486917"/>
                  <a:pt x="1732108" y="1087559"/>
                </a:cubicBezTo>
                <a:cubicBezTo>
                  <a:pt x="1732108" y="1688201"/>
                  <a:pt x="1245191" y="2175118"/>
                  <a:pt x="644549" y="2175118"/>
                </a:cubicBezTo>
                <a:cubicBezTo>
                  <a:pt x="419308" y="2175118"/>
                  <a:pt x="210060" y="2106646"/>
                  <a:pt x="36485" y="1989380"/>
                </a:cubicBezTo>
                <a:lnTo>
                  <a:pt x="0" y="1959278"/>
                </a:lnTo>
                <a:lnTo>
                  <a:pt x="0" y="215841"/>
                </a:lnTo>
                <a:lnTo>
                  <a:pt x="36485" y="185738"/>
                </a:lnTo>
                <a:cubicBezTo>
                  <a:pt x="210060" y="68473"/>
                  <a:pt x="419308" y="0"/>
                  <a:pt x="644549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Freeform: Shape 90">
            <a:extLst>
              <a:ext uri="{FF2B5EF4-FFF2-40B4-BE49-F238E27FC236}">
                <a16:creationId xmlns:a16="http://schemas.microsoft.com/office/drawing/2014/main" id="{080B11E4-043F-0248-9D20-737565F30B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414950"/>
            <a:ext cx="1568092" cy="1847088"/>
          </a:xfrm>
          <a:custGeom>
            <a:avLst/>
            <a:gdLst>
              <a:gd name="connsiteX0" fmla="*/ 644548 w 1568092"/>
              <a:gd name="connsiteY0" fmla="*/ 0 h 1847088"/>
              <a:gd name="connsiteX1" fmla="*/ 1568092 w 1568092"/>
              <a:gd name="connsiteY1" fmla="*/ 923544 h 1847088"/>
              <a:gd name="connsiteX2" fmla="*/ 644548 w 1568092"/>
              <a:gd name="connsiteY2" fmla="*/ 1847088 h 1847088"/>
              <a:gd name="connsiteX3" fmla="*/ 128186 w 1568092"/>
              <a:gd name="connsiteY3" fmla="*/ 1689361 h 1847088"/>
              <a:gd name="connsiteX4" fmla="*/ 0 w 1568092"/>
              <a:gd name="connsiteY4" fmla="*/ 1583598 h 1847088"/>
              <a:gd name="connsiteX5" fmla="*/ 0 w 1568092"/>
              <a:gd name="connsiteY5" fmla="*/ 263490 h 1847088"/>
              <a:gd name="connsiteX6" fmla="*/ 128186 w 1568092"/>
              <a:gd name="connsiteY6" fmla="*/ 157727 h 1847088"/>
              <a:gd name="connsiteX7" fmla="*/ 644548 w 1568092"/>
              <a:gd name="connsiteY7" fmla="*/ 0 h 1847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68092" h="1847088">
                <a:moveTo>
                  <a:pt x="644548" y="0"/>
                </a:moveTo>
                <a:cubicBezTo>
                  <a:pt x="1154607" y="0"/>
                  <a:pt x="1568092" y="413485"/>
                  <a:pt x="1568092" y="923544"/>
                </a:cubicBezTo>
                <a:cubicBezTo>
                  <a:pt x="1568092" y="1433603"/>
                  <a:pt x="1154607" y="1847088"/>
                  <a:pt x="644548" y="1847088"/>
                </a:cubicBezTo>
                <a:cubicBezTo>
                  <a:pt x="453276" y="1847088"/>
                  <a:pt x="275584" y="1788942"/>
                  <a:pt x="128186" y="1689361"/>
                </a:cubicBezTo>
                <a:lnTo>
                  <a:pt x="0" y="1583598"/>
                </a:lnTo>
                <a:lnTo>
                  <a:pt x="0" y="263490"/>
                </a:lnTo>
                <a:lnTo>
                  <a:pt x="128186" y="157727"/>
                </a:lnTo>
                <a:cubicBezTo>
                  <a:pt x="275584" y="58147"/>
                  <a:pt x="453276" y="0"/>
                  <a:pt x="644548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8" name="Picture 6">
            <a:extLst>
              <a:ext uri="{FF2B5EF4-FFF2-40B4-BE49-F238E27FC236}">
                <a16:creationId xmlns:a16="http://schemas.microsoft.com/office/drawing/2014/main" id="{8F6CA84E-BE96-2848-862B-11C1DF905B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4092" y="4794931"/>
            <a:ext cx="906057" cy="1122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Freeform: Shape 92">
            <a:extLst>
              <a:ext uri="{FF2B5EF4-FFF2-40B4-BE49-F238E27FC236}">
                <a16:creationId xmlns:a16="http://schemas.microsoft.com/office/drawing/2014/main" id="{AD620464-EC6D-C340-8B53-A29CEC3EE4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66382" y="4769538"/>
            <a:ext cx="3950208" cy="2088462"/>
          </a:xfrm>
          <a:custGeom>
            <a:avLst/>
            <a:gdLst>
              <a:gd name="connsiteX0" fmla="*/ 1975104 w 3950208"/>
              <a:gd name="connsiteY0" fmla="*/ 0 h 2088462"/>
              <a:gd name="connsiteX1" fmla="*/ 3950208 w 3950208"/>
              <a:gd name="connsiteY1" fmla="*/ 1975104 h 2088462"/>
              <a:gd name="connsiteX2" fmla="*/ 3944484 w 3950208"/>
              <a:gd name="connsiteY2" fmla="*/ 2088462 h 2088462"/>
              <a:gd name="connsiteX3" fmla="*/ 5724 w 3950208"/>
              <a:gd name="connsiteY3" fmla="*/ 2088462 h 2088462"/>
              <a:gd name="connsiteX4" fmla="*/ 0 w 3950208"/>
              <a:gd name="connsiteY4" fmla="*/ 1975104 h 2088462"/>
              <a:gd name="connsiteX5" fmla="*/ 1975104 w 3950208"/>
              <a:gd name="connsiteY5" fmla="*/ 0 h 2088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950208" h="2088462">
                <a:moveTo>
                  <a:pt x="1975104" y="0"/>
                </a:moveTo>
                <a:cubicBezTo>
                  <a:pt x="3065924" y="0"/>
                  <a:pt x="3950208" y="884284"/>
                  <a:pt x="3950208" y="1975104"/>
                </a:cubicBezTo>
                <a:lnTo>
                  <a:pt x="3944484" y="2088462"/>
                </a:lnTo>
                <a:lnTo>
                  <a:pt x="5724" y="2088462"/>
                </a:lnTo>
                <a:lnTo>
                  <a:pt x="0" y="1975104"/>
                </a:lnTo>
                <a:cubicBezTo>
                  <a:pt x="0" y="884284"/>
                  <a:pt x="884284" y="0"/>
                  <a:pt x="1975104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0" name="Picture 2" descr="Getting started | LXD">
            <a:extLst>
              <a:ext uri="{FF2B5EF4-FFF2-40B4-BE49-F238E27FC236}">
                <a16:creationId xmlns:a16="http://schemas.microsoft.com/office/drawing/2014/main" id="{E8C23D51-F4D9-1D4A-9D5D-D5BB418DAB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29530" y="3279935"/>
            <a:ext cx="1751717" cy="1614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F58E237C-51C0-9345-8549-7DC78881166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r="69874"/>
          <a:stretch/>
        </p:blipFill>
        <p:spPr>
          <a:xfrm>
            <a:off x="5982042" y="662795"/>
            <a:ext cx="1347261" cy="1089453"/>
          </a:xfrm>
          <a:prstGeom prst="rect">
            <a:avLst/>
          </a:prstGeom>
        </p:spPr>
      </p:pic>
      <p:sp>
        <p:nvSpPr>
          <p:cNvPr id="22" name="Freeform: Shape 94">
            <a:extLst>
              <a:ext uri="{FF2B5EF4-FFF2-40B4-BE49-F238E27FC236}">
                <a16:creationId xmlns:a16="http://schemas.microsoft.com/office/drawing/2014/main" id="{1132B612-AF94-774B-B3BB-A183979B5E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48370" y="3966828"/>
            <a:ext cx="3339958" cy="2891173"/>
          </a:xfrm>
          <a:custGeom>
            <a:avLst/>
            <a:gdLst>
              <a:gd name="connsiteX0" fmla="*/ 2002536 w 3339958"/>
              <a:gd name="connsiteY0" fmla="*/ 0 h 2891173"/>
              <a:gd name="connsiteX1" fmla="*/ 3276335 w 3339958"/>
              <a:gd name="connsiteY1" fmla="*/ 457282 h 2891173"/>
              <a:gd name="connsiteX2" fmla="*/ 3339958 w 3339958"/>
              <a:gd name="connsiteY2" fmla="*/ 515107 h 2891173"/>
              <a:gd name="connsiteX3" fmla="*/ 3339958 w 3339958"/>
              <a:gd name="connsiteY3" fmla="*/ 2891173 h 2891173"/>
              <a:gd name="connsiteX4" fmla="*/ 209954 w 3339958"/>
              <a:gd name="connsiteY4" fmla="*/ 2891173 h 2891173"/>
              <a:gd name="connsiteX5" fmla="*/ 157369 w 3339958"/>
              <a:gd name="connsiteY5" fmla="*/ 2782014 h 2891173"/>
              <a:gd name="connsiteX6" fmla="*/ 0 w 3339958"/>
              <a:gd name="connsiteY6" fmla="*/ 2002536 h 2891173"/>
              <a:gd name="connsiteX7" fmla="*/ 2002536 w 3339958"/>
              <a:gd name="connsiteY7" fmla="*/ 0 h 2891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39958" h="2891173">
                <a:moveTo>
                  <a:pt x="2002536" y="0"/>
                </a:moveTo>
                <a:cubicBezTo>
                  <a:pt x="2486398" y="0"/>
                  <a:pt x="2930179" y="171609"/>
                  <a:pt x="3276335" y="457282"/>
                </a:cubicBezTo>
                <a:lnTo>
                  <a:pt x="3339958" y="515107"/>
                </a:lnTo>
                <a:lnTo>
                  <a:pt x="3339958" y="2891173"/>
                </a:lnTo>
                <a:lnTo>
                  <a:pt x="209954" y="2891173"/>
                </a:lnTo>
                <a:lnTo>
                  <a:pt x="157369" y="2782014"/>
                </a:lnTo>
                <a:cubicBezTo>
                  <a:pt x="56036" y="2542434"/>
                  <a:pt x="0" y="2279029"/>
                  <a:pt x="0" y="2002536"/>
                </a:cubicBezTo>
                <a:cubicBezTo>
                  <a:pt x="0" y="896566"/>
                  <a:pt x="896566" y="0"/>
                  <a:pt x="2002536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Freeform: Shape 96">
            <a:extLst>
              <a:ext uri="{FF2B5EF4-FFF2-40B4-BE49-F238E27FC236}">
                <a16:creationId xmlns:a16="http://schemas.microsoft.com/office/drawing/2014/main" id="{711347B5-D139-C945-8A38-0F6AA6A2BF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09416" y="4131546"/>
            <a:ext cx="3178912" cy="2726454"/>
          </a:xfrm>
          <a:custGeom>
            <a:avLst/>
            <a:gdLst>
              <a:gd name="connsiteX0" fmla="*/ 1837818 w 3178912"/>
              <a:gd name="connsiteY0" fmla="*/ 0 h 2726454"/>
              <a:gd name="connsiteX1" fmla="*/ 3137352 w 3178912"/>
              <a:gd name="connsiteY1" fmla="*/ 538285 h 2726454"/>
              <a:gd name="connsiteX2" fmla="*/ 3178912 w 3178912"/>
              <a:gd name="connsiteY2" fmla="*/ 584013 h 2726454"/>
              <a:gd name="connsiteX3" fmla="*/ 3178912 w 3178912"/>
              <a:gd name="connsiteY3" fmla="*/ 2726454 h 2726454"/>
              <a:gd name="connsiteX4" fmla="*/ 229483 w 3178912"/>
              <a:gd name="connsiteY4" fmla="*/ 2726454 h 2726454"/>
              <a:gd name="connsiteX5" fmla="*/ 221815 w 3178912"/>
              <a:gd name="connsiteY5" fmla="*/ 2713832 h 2726454"/>
              <a:gd name="connsiteX6" fmla="*/ 0 w 3178912"/>
              <a:gd name="connsiteY6" fmla="*/ 1837818 h 2726454"/>
              <a:gd name="connsiteX7" fmla="*/ 1837818 w 3178912"/>
              <a:gd name="connsiteY7" fmla="*/ 0 h 2726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78912" h="2726454">
                <a:moveTo>
                  <a:pt x="1837818" y="0"/>
                </a:moveTo>
                <a:cubicBezTo>
                  <a:pt x="2345318" y="0"/>
                  <a:pt x="2804772" y="205705"/>
                  <a:pt x="3137352" y="538285"/>
                </a:cubicBezTo>
                <a:lnTo>
                  <a:pt x="3178912" y="584013"/>
                </a:lnTo>
                <a:lnTo>
                  <a:pt x="3178912" y="2726454"/>
                </a:lnTo>
                <a:lnTo>
                  <a:pt x="229483" y="2726454"/>
                </a:lnTo>
                <a:lnTo>
                  <a:pt x="221815" y="2713832"/>
                </a:lnTo>
                <a:cubicBezTo>
                  <a:pt x="80353" y="2453425"/>
                  <a:pt x="0" y="2155005"/>
                  <a:pt x="0" y="1837818"/>
                </a:cubicBezTo>
                <a:cubicBezTo>
                  <a:pt x="0" y="822819"/>
                  <a:pt x="822819" y="0"/>
                  <a:pt x="1837818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4" name="Picture 2">
            <a:extLst>
              <a:ext uri="{FF2B5EF4-FFF2-40B4-BE49-F238E27FC236}">
                <a16:creationId xmlns:a16="http://schemas.microsoft.com/office/drawing/2014/main" id="{43379C33-5F18-1E4A-9FA4-1419A4B73B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626785" y="5332495"/>
            <a:ext cx="2246575" cy="713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AutoShape 4">
            <a:extLst>
              <a:ext uri="{FF2B5EF4-FFF2-40B4-BE49-F238E27FC236}">
                <a16:creationId xmlns:a16="http://schemas.microsoft.com/office/drawing/2014/main" id="{622791DB-3E68-4A42-9FE5-4C0DAAE0CD0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DE"/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618BC58E-A433-8541-AE19-903761C16E2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305175" y="5706690"/>
            <a:ext cx="1221749" cy="1049727"/>
          </a:xfrm>
          <a:prstGeom prst="rect">
            <a:avLst/>
          </a:prstGeom>
        </p:spPr>
      </p:pic>
      <p:pic>
        <p:nvPicPr>
          <p:cNvPr id="9" name="Picture 10" descr="Logo&#10;&#10;Description automatically generated">
            <a:extLst>
              <a:ext uri="{FF2B5EF4-FFF2-40B4-BE49-F238E27FC236}">
                <a16:creationId xmlns:a16="http://schemas.microsoft.com/office/drawing/2014/main" id="{079CD803-D599-764B-8AB2-0057EA0636E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72773" y="5117014"/>
            <a:ext cx="1858014" cy="1393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1125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B1D-5C1E-D14C-BCB5-8CFF1090E3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A075F-B774-48E5-84CC-D453B7D8A202}" type="datetime1">
              <a:rPr lang="de-DE" smtClean="0"/>
              <a:t>28.04.2021</a:t>
            </a:fld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0611DF5-80CE-7049-9CF4-03367CE685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WWI 18 SEA/C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0A279F-8074-1449-A739-1C9A59F0D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4CB9F-243C-4156-9AA2-01A91AA16573}" type="slidenum">
              <a:rPr lang="de-DE" smtClean="0"/>
              <a:pPr/>
              <a:t>11</a:t>
            </a:fld>
            <a:endParaRPr lang="de-DE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B2572E4-42B1-164A-B478-98AAD854B29C}"/>
              </a:ext>
            </a:extLst>
          </p:cNvPr>
          <p:cNvGraphicFramePr>
            <a:graphicFrameLocks/>
          </p:cNvGraphicFramePr>
          <p:nvPr/>
        </p:nvGraphicFramePr>
        <p:xfrm>
          <a:off x="838200" y="1737360"/>
          <a:ext cx="10506456" cy="45354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itle 1">
            <a:extLst>
              <a:ext uri="{FF2B5EF4-FFF2-40B4-BE49-F238E27FC236}">
                <a16:creationId xmlns:a16="http://schemas.microsoft.com/office/drawing/2014/main" id="{694FF3FF-A384-CB44-B6A9-7D176F14110A}"/>
              </a:ext>
            </a:extLst>
          </p:cNvPr>
          <p:cNvSpPr txBox="1">
            <a:spLocks/>
          </p:cNvSpPr>
          <p:nvPr/>
        </p:nvSpPr>
        <p:spPr>
          <a:xfrm>
            <a:off x="838200" y="694660"/>
            <a:ext cx="10515600" cy="99602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DE" dirty="0"/>
              <a:t>Informationen zum System</a:t>
            </a:r>
          </a:p>
        </p:txBody>
      </p:sp>
    </p:spTree>
    <p:extLst>
      <p:ext uri="{BB962C8B-B14F-4D97-AF65-F5344CB8AC3E}">
        <p14:creationId xmlns:p14="http://schemas.microsoft.com/office/powerpoint/2010/main" val="11578162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0002C9-DF86-AF46-9493-FC9AA40C5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Vorteile der Umgebung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3A207A-EFF1-E441-8386-DDBDBDA9CA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DE" dirty="0"/>
              <a:t>Sicherheitsfeatures:</a:t>
            </a:r>
          </a:p>
          <a:p>
            <a:pPr lvl="1"/>
            <a:r>
              <a:rPr lang="en-DE" dirty="0"/>
              <a:t>Abkapselung der einzelnen Services durch Container</a:t>
            </a:r>
          </a:p>
          <a:p>
            <a:pPr lvl="1"/>
            <a:r>
              <a:rPr lang="en-DE" dirty="0"/>
              <a:t>Verschlüsselte Kommunikation mit dem Webserver (Proxy)</a:t>
            </a:r>
          </a:p>
          <a:p>
            <a:pPr lvl="2"/>
            <a:r>
              <a:rPr lang="en-DE" dirty="0"/>
              <a:t>Anschließend ausschließlich netzwerkinterne Kommunikation</a:t>
            </a:r>
          </a:p>
          <a:p>
            <a:pPr lvl="1"/>
            <a:r>
              <a:rPr lang="en-DE" dirty="0"/>
              <a:t>Änderungen werden automatisch deployed</a:t>
            </a:r>
          </a:p>
          <a:p>
            <a:pPr lvl="2"/>
            <a:r>
              <a:rPr lang="en-DE" dirty="0"/>
              <a:t>Services sind immer up-to-date</a:t>
            </a:r>
          </a:p>
          <a:p>
            <a:r>
              <a:rPr lang="en-DE" dirty="0"/>
              <a:t>Skalierbarkeit der Container</a:t>
            </a:r>
          </a:p>
          <a:p>
            <a:r>
              <a:rPr lang="en-DE" dirty="0"/>
              <a:t>Ressourcenkontrolle</a:t>
            </a:r>
          </a:p>
          <a:p>
            <a:r>
              <a:rPr lang="en-DE" dirty="0"/>
              <a:t>Ausschließlich Open-Source-Software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5E0073-D30F-B94B-96AA-A0D78FBE3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7. April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589804-257F-C446-9321-167D646D7F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WWI 18 SEA/C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DA8FF9-619A-6B4E-89F8-DDBFF03DF3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4CB9F-243C-4156-9AA2-01A91AA16573}" type="slidenum">
              <a:rPr lang="de-DE" smtClean="0"/>
              <a:pPr/>
              <a:t>12</a:t>
            </a:fld>
            <a:endParaRPr lang="de-DE"/>
          </a:p>
        </p:txBody>
      </p:sp>
      <p:pic>
        <p:nvPicPr>
          <p:cNvPr id="7" name="Graphic 6" descr="Lock with solid fill">
            <a:extLst>
              <a:ext uri="{FF2B5EF4-FFF2-40B4-BE49-F238E27FC236}">
                <a16:creationId xmlns:a16="http://schemas.microsoft.com/office/drawing/2014/main" id="{D8A6F6FF-F719-8C4B-AA91-04AE982462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95601" y="2330005"/>
            <a:ext cx="1098995" cy="1098995"/>
          </a:xfrm>
          <a:prstGeom prst="rect">
            <a:avLst/>
          </a:prstGeom>
        </p:spPr>
      </p:pic>
      <p:pic>
        <p:nvPicPr>
          <p:cNvPr id="9" name="Graphic 8" descr="Arrow Up with solid fill">
            <a:extLst>
              <a:ext uri="{FF2B5EF4-FFF2-40B4-BE49-F238E27FC236}">
                <a16:creationId xmlns:a16="http://schemas.microsoft.com/office/drawing/2014/main" id="{CF2CC8C3-5E72-6249-BBA8-AADAF60FF1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64877" y="3886200"/>
            <a:ext cx="479996" cy="479996"/>
          </a:xfrm>
          <a:prstGeom prst="rect">
            <a:avLst/>
          </a:prstGeom>
        </p:spPr>
      </p:pic>
      <p:pic>
        <p:nvPicPr>
          <p:cNvPr id="13" name="Graphic 12" descr="Bar chart with solid fill">
            <a:extLst>
              <a:ext uri="{FF2B5EF4-FFF2-40B4-BE49-F238E27FC236}">
                <a16:creationId xmlns:a16="http://schemas.microsoft.com/office/drawing/2014/main" id="{9CE40931-EB2C-CF4E-B78A-210E3816B89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083676" y="4328632"/>
            <a:ext cx="479995" cy="479995"/>
          </a:xfrm>
          <a:prstGeom prst="rect">
            <a:avLst/>
          </a:prstGeom>
        </p:spPr>
      </p:pic>
      <p:pic>
        <p:nvPicPr>
          <p:cNvPr id="15" name="Graphic 14" descr="Open hand with solid fill">
            <a:extLst>
              <a:ext uri="{FF2B5EF4-FFF2-40B4-BE49-F238E27FC236}">
                <a16:creationId xmlns:a16="http://schemas.microsoft.com/office/drawing/2014/main" id="{13B2F20A-CB55-994F-A398-091D05998A8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536027" y="4755933"/>
            <a:ext cx="546943" cy="546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5949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76052E-46D9-9942-9AD4-CBFCC1F24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Virtualisierungsebenen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1CD636-2F0A-9243-808A-93D8CDDAA9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7. April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D6396C-5DE1-DE4A-8095-9B276F640F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WWI 18 SEA/C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E408AA-F186-FF40-8B6E-7E52FA3138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4CB9F-243C-4156-9AA2-01A91AA16573}" type="slidenum">
              <a:rPr lang="de-DE" smtClean="0"/>
              <a:pPr/>
              <a:t>13</a:t>
            </a:fld>
            <a:endParaRPr lang="de-D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EE21178-2E5C-404F-80D9-EBC87C604311}"/>
              </a:ext>
            </a:extLst>
          </p:cNvPr>
          <p:cNvSpPr/>
          <p:nvPr/>
        </p:nvSpPr>
        <p:spPr>
          <a:xfrm>
            <a:off x="1010991" y="4340185"/>
            <a:ext cx="9929612" cy="115265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KVM: LXD-Umgebung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A74BB1E-EC18-B048-B2B9-F98F085D58EC}"/>
              </a:ext>
            </a:extLst>
          </p:cNvPr>
          <p:cNvSpPr/>
          <p:nvPr/>
        </p:nvSpPr>
        <p:spPr>
          <a:xfrm>
            <a:off x="1010991" y="3122818"/>
            <a:ext cx="2385809" cy="115265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LXD: Docker Host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C4C482F-D833-234B-A286-FB0AB9C060C7}"/>
              </a:ext>
            </a:extLst>
          </p:cNvPr>
          <p:cNvSpPr/>
          <p:nvPr/>
        </p:nvSpPr>
        <p:spPr>
          <a:xfrm>
            <a:off x="3451539" y="3122817"/>
            <a:ext cx="2524258" cy="115265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LXD: Webserver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882D4C2-A74D-6747-B41B-2E3143FA3A31}"/>
              </a:ext>
            </a:extLst>
          </p:cNvPr>
          <p:cNvSpPr/>
          <p:nvPr/>
        </p:nvSpPr>
        <p:spPr>
          <a:xfrm>
            <a:off x="8554794" y="3122816"/>
            <a:ext cx="2385809" cy="115265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LXD: Redis-Server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2E8F022-F16F-8043-96CF-AA2569C8FADF}"/>
              </a:ext>
            </a:extLst>
          </p:cNvPr>
          <p:cNvSpPr/>
          <p:nvPr/>
        </p:nvSpPr>
        <p:spPr>
          <a:xfrm>
            <a:off x="6030536" y="3128938"/>
            <a:ext cx="2469519" cy="115265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LXD: MariaDB-Server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277347F-B347-DF46-BFA5-B6228B3FF90C}"/>
              </a:ext>
            </a:extLst>
          </p:cNvPr>
          <p:cNvSpPr/>
          <p:nvPr/>
        </p:nvSpPr>
        <p:spPr>
          <a:xfrm>
            <a:off x="1010990" y="1905451"/>
            <a:ext cx="2385809" cy="115265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Docker Container: Anwendungen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BD40B58C-4312-1342-9B3A-346834DFD2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85338" y="3801817"/>
            <a:ext cx="477992" cy="410691"/>
          </a:xfrm>
          <a:prstGeom prst="rect">
            <a:avLst/>
          </a:prstGeom>
        </p:spPr>
      </p:pic>
      <p:pic>
        <p:nvPicPr>
          <p:cNvPr id="14" name="Picture 10" descr="Logo&#10;&#10;Description automatically generated">
            <a:extLst>
              <a:ext uri="{FF2B5EF4-FFF2-40B4-BE49-F238E27FC236}">
                <a16:creationId xmlns:a16="http://schemas.microsoft.com/office/drawing/2014/main" id="{6D3C310E-7E29-964B-A6AF-C6F1B2788E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0902" y="3672866"/>
            <a:ext cx="846619" cy="634964"/>
          </a:xfrm>
          <a:prstGeom prst="rect">
            <a:avLst/>
          </a:prstGeom>
        </p:spPr>
      </p:pic>
      <p:pic>
        <p:nvPicPr>
          <p:cNvPr id="15" name="Picture 5" descr="Icon&#10;&#10;Description automatically generated">
            <a:extLst>
              <a:ext uri="{FF2B5EF4-FFF2-40B4-BE49-F238E27FC236}">
                <a16:creationId xmlns:a16="http://schemas.microsoft.com/office/drawing/2014/main" id="{B2F1F9DC-0271-D94A-AFF3-C9DF5BBD4D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43088" y="2602487"/>
            <a:ext cx="392538" cy="391230"/>
          </a:xfrm>
          <a:prstGeom prst="rect">
            <a:avLst/>
          </a:prstGeom>
        </p:spPr>
      </p:pic>
      <p:pic>
        <p:nvPicPr>
          <p:cNvPr id="16" name="Picture 4" descr="Docker Logos | Docker">
            <a:extLst>
              <a:ext uri="{FF2B5EF4-FFF2-40B4-BE49-F238E27FC236}">
                <a16:creationId xmlns:a16="http://schemas.microsoft.com/office/drawing/2014/main" id="{B79B4865-87DE-744D-863B-F2A85C03BD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875"/>
          <a:stretch/>
        </p:blipFill>
        <p:spPr bwMode="auto">
          <a:xfrm>
            <a:off x="2750510" y="3801816"/>
            <a:ext cx="623756" cy="432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734DAF69-97C7-6A4F-9EBC-3D5D1E5C5D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3555" y="3413362"/>
            <a:ext cx="439708" cy="776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Getting started | LXD">
            <a:extLst>
              <a:ext uri="{FF2B5EF4-FFF2-40B4-BE49-F238E27FC236}">
                <a16:creationId xmlns:a16="http://schemas.microsoft.com/office/drawing/2014/main" id="{4BBDDE0E-1765-7F47-A374-3EB32D8AB7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231564" y="4616648"/>
            <a:ext cx="798676" cy="735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49209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raphic 62">
            <a:extLst>
              <a:ext uri="{FF2B5EF4-FFF2-40B4-BE49-F238E27FC236}">
                <a16:creationId xmlns:a16="http://schemas.microsoft.com/office/drawing/2014/main" id="{18F7AD93-6055-1540-9D1A-487051293D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28068" y="4778750"/>
            <a:ext cx="412302" cy="354250"/>
          </a:xfrm>
          <a:prstGeom prst="rect">
            <a:avLst/>
          </a:prstGeom>
        </p:spPr>
      </p:pic>
      <p:pic>
        <p:nvPicPr>
          <p:cNvPr id="62" name="Picture 10" descr="Logo&#10;&#10;Description automatically generated">
            <a:extLst>
              <a:ext uri="{FF2B5EF4-FFF2-40B4-BE49-F238E27FC236}">
                <a16:creationId xmlns:a16="http://schemas.microsoft.com/office/drawing/2014/main" id="{21C13FFF-DF5C-0549-8C46-3B86866E6F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6211" y="3542159"/>
            <a:ext cx="945701" cy="709275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D2FA77AC-4D05-4147-BD47-8C3CE3C25A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58745"/>
          </a:xfrm>
        </p:spPr>
        <p:txBody>
          <a:bodyPr>
            <a:normAutofit/>
          </a:bodyPr>
          <a:lstStyle/>
          <a:p>
            <a:r>
              <a:rPr lang="en-DE" sz="2500" dirty="0"/>
              <a:t>Kommunikation bei einer Anfrage an das Privatkundenbroker-Backend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1562ECC6-BC0B-AF4E-8EA1-98D98B7BA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1042" y="6106506"/>
            <a:ext cx="510209" cy="365125"/>
          </a:xfrm>
        </p:spPr>
        <p:txBody>
          <a:bodyPr/>
          <a:lstStyle/>
          <a:p>
            <a:fld id="{C8E4CB9F-243C-4156-9AA2-01A91AA16573}" type="slidenum">
              <a:rPr lang="de-DE" smtClean="0"/>
              <a:pPr/>
              <a:t>14</a:t>
            </a:fld>
            <a:endParaRPr lang="de-DE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03D72B32-EB8D-CF4B-8694-79973561E777}"/>
              </a:ext>
            </a:extLst>
          </p:cNvPr>
          <p:cNvSpPr/>
          <p:nvPr/>
        </p:nvSpPr>
        <p:spPr>
          <a:xfrm>
            <a:off x="664067" y="1796605"/>
            <a:ext cx="2091744" cy="96591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Webbrowser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AD1C8A0F-30CA-E149-8CE9-2616A71E048E}"/>
              </a:ext>
            </a:extLst>
          </p:cNvPr>
          <p:cNvSpPr/>
          <p:nvPr/>
        </p:nvSpPr>
        <p:spPr>
          <a:xfrm>
            <a:off x="4017137" y="1796605"/>
            <a:ext cx="2091744" cy="96591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Webserver</a:t>
            </a:r>
          </a:p>
          <a:p>
            <a:pPr algn="ctr"/>
            <a:r>
              <a:rPr lang="en-DE" dirty="0"/>
              <a:t>(Proxy)</a:t>
            </a:r>
          </a:p>
          <a:p>
            <a:pPr algn="ctr"/>
            <a:r>
              <a:rPr lang="en-DE" dirty="0"/>
              <a:t>(10.58.239.54)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B8B3F3B9-3F74-0447-B40F-886DB712BF0F}"/>
              </a:ext>
            </a:extLst>
          </p:cNvPr>
          <p:cNvSpPr/>
          <p:nvPr/>
        </p:nvSpPr>
        <p:spPr>
          <a:xfrm>
            <a:off x="7118799" y="1796605"/>
            <a:ext cx="4356278" cy="308448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F3A6027E-8496-144D-AFCA-255C9D2498B7}"/>
              </a:ext>
            </a:extLst>
          </p:cNvPr>
          <p:cNvSpPr/>
          <p:nvPr/>
        </p:nvSpPr>
        <p:spPr>
          <a:xfrm>
            <a:off x="3586766" y="1435998"/>
            <a:ext cx="8276020" cy="453351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519A083D-4786-0A4C-B1DB-D3E59A065521}"/>
              </a:ext>
            </a:extLst>
          </p:cNvPr>
          <p:cNvSpPr/>
          <p:nvPr/>
        </p:nvSpPr>
        <p:spPr>
          <a:xfrm>
            <a:off x="3739166" y="1588398"/>
            <a:ext cx="7941974" cy="392371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497775B-D616-6941-9719-4C8808AA0785}"/>
              </a:ext>
            </a:extLst>
          </p:cNvPr>
          <p:cNvSpPr txBox="1"/>
          <p:nvPr/>
        </p:nvSpPr>
        <p:spPr>
          <a:xfrm>
            <a:off x="7633656" y="5554905"/>
            <a:ext cx="647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dirty="0"/>
              <a:t>KVM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D4DE407-DB72-404F-9619-6A97806A8F25}"/>
              </a:ext>
            </a:extLst>
          </p:cNvPr>
          <p:cNvSpPr txBox="1"/>
          <p:nvPr/>
        </p:nvSpPr>
        <p:spPr>
          <a:xfrm>
            <a:off x="6542143" y="5152145"/>
            <a:ext cx="2830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dirty="0"/>
              <a:t>LXD (</a:t>
            </a:r>
            <a:r>
              <a:rPr lang="en-US" dirty="0"/>
              <a:t>185.244.192.149)</a:t>
            </a:r>
            <a:endParaRPr lang="en-DE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FA7117A-ABD4-9F43-BB34-607C3DCD7D66}"/>
              </a:ext>
            </a:extLst>
          </p:cNvPr>
          <p:cNvSpPr txBox="1"/>
          <p:nvPr/>
        </p:nvSpPr>
        <p:spPr>
          <a:xfrm>
            <a:off x="8143865" y="4422128"/>
            <a:ext cx="24370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dirty="0"/>
              <a:t>Docker (</a:t>
            </a:r>
            <a:r>
              <a:rPr lang="en-US" dirty="0"/>
              <a:t>10.58.239.19)</a:t>
            </a:r>
            <a:endParaRPr lang="en-DE" dirty="0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98734805-5335-0B48-BE2F-0F409405E000}"/>
              </a:ext>
            </a:extLst>
          </p:cNvPr>
          <p:cNvSpPr/>
          <p:nvPr/>
        </p:nvSpPr>
        <p:spPr>
          <a:xfrm>
            <a:off x="7396771" y="3257565"/>
            <a:ext cx="1797675" cy="96591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Börse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9DABCFD-0A1F-7A41-A494-619B42A59CF6}"/>
              </a:ext>
            </a:extLst>
          </p:cNvPr>
          <p:cNvSpPr/>
          <p:nvPr/>
        </p:nvSpPr>
        <p:spPr>
          <a:xfrm>
            <a:off x="7396771" y="2079573"/>
            <a:ext cx="1797675" cy="96591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Privatkunden-broker-Backend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FADB3D1F-11F0-1C4B-B9AB-A6B1DF5FE6EB}"/>
              </a:ext>
            </a:extLst>
          </p:cNvPr>
          <p:cNvSpPr/>
          <p:nvPr/>
        </p:nvSpPr>
        <p:spPr>
          <a:xfrm>
            <a:off x="9362411" y="3257565"/>
            <a:ext cx="1797675" cy="96591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Watchtower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A1BED4A0-548C-7B4F-A14E-77F2C1B0FCD1}"/>
              </a:ext>
            </a:extLst>
          </p:cNvPr>
          <p:cNvSpPr/>
          <p:nvPr/>
        </p:nvSpPr>
        <p:spPr>
          <a:xfrm>
            <a:off x="4017137" y="4226347"/>
            <a:ext cx="2091744" cy="96591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Redis-Server</a:t>
            </a:r>
          </a:p>
          <a:p>
            <a:pPr algn="ctr"/>
            <a:r>
              <a:rPr lang="en-DE" dirty="0"/>
              <a:t>(10.58.239.74)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CDD5939C-8D95-1443-A993-992A659FD026}"/>
              </a:ext>
            </a:extLst>
          </p:cNvPr>
          <p:cNvSpPr/>
          <p:nvPr/>
        </p:nvSpPr>
        <p:spPr>
          <a:xfrm>
            <a:off x="4017137" y="3172359"/>
            <a:ext cx="2091744" cy="96591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MariaDB-Server</a:t>
            </a:r>
          </a:p>
          <a:p>
            <a:pPr algn="ctr"/>
            <a:r>
              <a:rPr lang="en-DE" dirty="0"/>
              <a:t>(10.58.239.143)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4700412-F380-4F4C-A544-EA4A4D07DB0A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>
            <a:off x="2755811" y="2279563"/>
            <a:ext cx="126132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B1FFB35-00C4-D44A-A98E-09F0824B7A72}"/>
              </a:ext>
            </a:extLst>
          </p:cNvPr>
          <p:cNvCxnSpPr>
            <a:cxnSpLocks/>
            <a:stCxn id="11" idx="3"/>
            <a:endCxn id="19" idx="1"/>
          </p:cNvCxnSpPr>
          <p:nvPr/>
        </p:nvCxnSpPr>
        <p:spPr>
          <a:xfrm>
            <a:off x="6108881" y="2279563"/>
            <a:ext cx="1287890" cy="2829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1D701731-BCFB-8943-85BA-EB07FF5767B1}"/>
              </a:ext>
            </a:extLst>
          </p:cNvPr>
          <p:cNvCxnSpPr>
            <a:cxnSpLocks/>
            <a:endCxn id="22" idx="3"/>
          </p:cNvCxnSpPr>
          <p:nvPr/>
        </p:nvCxnSpPr>
        <p:spPr>
          <a:xfrm flipH="1">
            <a:off x="6108881" y="2833583"/>
            <a:ext cx="1287890" cy="821734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39755235-4E11-3A41-B5A5-DC2ECA53A70F}"/>
              </a:ext>
            </a:extLst>
          </p:cNvPr>
          <p:cNvCxnSpPr>
            <a:cxnSpLocks/>
            <a:stCxn id="19" idx="2"/>
            <a:endCxn id="18" idx="0"/>
          </p:cNvCxnSpPr>
          <p:nvPr/>
        </p:nvCxnSpPr>
        <p:spPr>
          <a:xfrm>
            <a:off x="8295609" y="3045489"/>
            <a:ext cx="0" cy="212076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4F48492-71E6-AB47-8901-6CAB9A4C008E}"/>
              </a:ext>
            </a:extLst>
          </p:cNvPr>
          <p:cNvCxnSpPr>
            <a:cxnSpLocks/>
            <a:stCxn id="18" idx="1"/>
            <a:endCxn id="21" idx="3"/>
          </p:cNvCxnSpPr>
          <p:nvPr/>
        </p:nvCxnSpPr>
        <p:spPr>
          <a:xfrm flipH="1">
            <a:off x="6108881" y="3740523"/>
            <a:ext cx="1287890" cy="968782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CBFFD103-0865-F446-8F95-3DDFC9679091}"/>
              </a:ext>
            </a:extLst>
          </p:cNvPr>
          <p:cNvSpPr txBox="1"/>
          <p:nvPr/>
        </p:nvSpPr>
        <p:spPr>
          <a:xfrm>
            <a:off x="2834663" y="1964029"/>
            <a:ext cx="6654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https</a:t>
            </a:r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802E95BE-EA9D-D648-A827-797A806C4BCC}"/>
              </a:ext>
            </a:extLst>
          </p:cNvPr>
          <p:cNvSpPr/>
          <p:nvPr/>
        </p:nvSpPr>
        <p:spPr>
          <a:xfrm>
            <a:off x="9362412" y="2079573"/>
            <a:ext cx="1797675" cy="96591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Privatkunden-broker-Frontend</a:t>
            </a:r>
          </a:p>
        </p:txBody>
      </p:sp>
      <p:pic>
        <p:nvPicPr>
          <p:cNvPr id="54" name="Graphic 53" descr="Lock with solid fill">
            <a:extLst>
              <a:ext uri="{FF2B5EF4-FFF2-40B4-BE49-F238E27FC236}">
                <a16:creationId xmlns:a16="http://schemas.microsoft.com/office/drawing/2014/main" id="{00CBB82B-21C4-8A48-835F-04F5222DDF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386474" y="1908222"/>
            <a:ext cx="371341" cy="371341"/>
          </a:xfrm>
          <a:prstGeom prst="rect">
            <a:avLst/>
          </a:prstGeom>
        </p:spPr>
      </p:pic>
      <p:pic>
        <p:nvPicPr>
          <p:cNvPr id="57" name="Graphic 56" descr="User with solid fill">
            <a:extLst>
              <a:ext uri="{FF2B5EF4-FFF2-40B4-BE49-F238E27FC236}">
                <a16:creationId xmlns:a16="http://schemas.microsoft.com/office/drawing/2014/main" id="{2C8E0248-0131-6947-8512-2FB07B55B38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255279" y="2266319"/>
            <a:ext cx="457200" cy="457200"/>
          </a:xfrm>
          <a:prstGeom prst="rect">
            <a:avLst/>
          </a:prstGeom>
        </p:spPr>
      </p:pic>
      <p:pic>
        <p:nvPicPr>
          <p:cNvPr id="58" name="Picture 2">
            <a:extLst>
              <a:ext uri="{FF2B5EF4-FFF2-40B4-BE49-F238E27FC236}">
                <a16:creationId xmlns:a16="http://schemas.microsoft.com/office/drawing/2014/main" id="{ED43C986-AEB5-2542-ABA5-47799DE39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9996" y="2017022"/>
            <a:ext cx="338106" cy="59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4" descr="Docker Logos | Docker">
            <a:extLst>
              <a:ext uri="{FF2B5EF4-FFF2-40B4-BE49-F238E27FC236}">
                <a16:creationId xmlns:a16="http://schemas.microsoft.com/office/drawing/2014/main" id="{0200D1BC-C357-DF4F-93D4-C781265B20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875"/>
          <a:stretch/>
        </p:blipFill>
        <p:spPr bwMode="auto">
          <a:xfrm>
            <a:off x="10520228" y="4316227"/>
            <a:ext cx="623756" cy="432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2" descr="Getting started | LXD">
            <a:extLst>
              <a:ext uri="{FF2B5EF4-FFF2-40B4-BE49-F238E27FC236}">
                <a16:creationId xmlns:a16="http://schemas.microsoft.com/office/drawing/2014/main" id="{66A51BA6-735B-FB4D-BEF4-D97A04EA8E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097479" y="5008077"/>
            <a:ext cx="475387" cy="438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>
            <a:extLst>
              <a:ext uri="{FF2B5EF4-FFF2-40B4-BE49-F238E27FC236}">
                <a16:creationId xmlns:a16="http://schemas.microsoft.com/office/drawing/2014/main" id="{282E278A-84A4-4040-9CC7-A1560291D7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838077" y="5563230"/>
            <a:ext cx="1048667" cy="332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16991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06B17F-1D38-8A47-81FA-9AE2C55502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Docker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449264-1243-9643-97C3-7E8CFA306B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DE" dirty="0"/>
              <a:t>Ermöglicht die freie Wahl der Programmiersprache und des Frameworks</a:t>
            </a:r>
          </a:p>
          <a:p>
            <a:pPr lvl="1"/>
            <a:r>
              <a:rPr lang="de-DE" dirty="0"/>
              <a:t>Abstraktion mittels </a:t>
            </a:r>
            <a:r>
              <a:rPr lang="de-DE" dirty="0" err="1"/>
              <a:t>Dockerfile</a:t>
            </a:r>
            <a:endParaRPr lang="de-DE" dirty="0"/>
          </a:p>
          <a:p>
            <a:endParaRPr lang="de-DE" dirty="0"/>
          </a:p>
          <a:p>
            <a:r>
              <a:rPr lang="de-DE" dirty="0"/>
              <a:t>Einheitliche API zum bereitstellen vorhanden</a:t>
            </a:r>
          </a:p>
          <a:p>
            <a:endParaRPr lang="de-DE" dirty="0"/>
          </a:p>
          <a:p>
            <a:r>
              <a:rPr lang="de-DE" dirty="0"/>
              <a:t>Realisierung eines „</a:t>
            </a:r>
            <a:r>
              <a:rPr lang="de-DE" dirty="0" err="1"/>
              <a:t>lightweight</a:t>
            </a:r>
            <a:r>
              <a:rPr lang="de-DE" dirty="0"/>
              <a:t> </a:t>
            </a:r>
            <a:r>
              <a:rPr lang="de-DE" dirty="0" err="1"/>
              <a:t>Kubernetes</a:t>
            </a:r>
            <a:r>
              <a:rPr lang="de-DE" dirty="0"/>
              <a:t>“ innerhalb des Projekts</a:t>
            </a:r>
          </a:p>
          <a:p>
            <a:endParaRPr lang="de-DE" dirty="0"/>
          </a:p>
          <a:p>
            <a:r>
              <a:rPr lang="de-DE" dirty="0"/>
              <a:t>Verschiedenen Container-</a:t>
            </a:r>
            <a:r>
              <a:rPr lang="de-DE" dirty="0" err="1"/>
              <a:t>Engines</a:t>
            </a:r>
            <a:r>
              <a:rPr lang="de-DE" dirty="0"/>
              <a:t> verstehen Docker-Images</a:t>
            </a:r>
          </a:p>
          <a:p>
            <a:endParaRPr lang="de-DE" dirty="0"/>
          </a:p>
          <a:p>
            <a:r>
              <a:rPr lang="de-DE" dirty="0"/>
              <a:t>Mit Docker-Hub wird eine zentrale Image-Registry bereitgestellt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E985FA-8B1F-6A40-AD0D-9066754A25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7. April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639CDA-51F9-784B-BBEF-ADDA0575DF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WWI 18 SEA/C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E021AB-A240-714E-BA75-5842C62481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4CB9F-243C-4156-9AA2-01A91AA16573}" type="slidenum">
              <a:rPr lang="de-DE" smtClean="0"/>
              <a:pPr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059397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06B17F-1D38-8A47-81FA-9AE2C55502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Github Actions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449264-1243-9643-97C3-7E8CFA306B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Bauen eines Docker Container mittels Docker </a:t>
            </a:r>
            <a:r>
              <a:rPr lang="de-DE" dirty="0" err="1"/>
              <a:t>Buildx</a:t>
            </a:r>
            <a:br>
              <a:rPr lang="de-DE" dirty="0"/>
            </a:br>
            <a:endParaRPr lang="de-DE" dirty="0"/>
          </a:p>
          <a:p>
            <a:r>
              <a:rPr lang="de-DE" dirty="0"/>
              <a:t>Bereitstellen der Images in einer Image-Registry</a:t>
            </a:r>
            <a:br>
              <a:rPr lang="de-DE" dirty="0"/>
            </a:br>
            <a:endParaRPr lang="de-DE" dirty="0"/>
          </a:p>
          <a:p>
            <a:r>
              <a:rPr lang="de-DE" dirty="0"/>
              <a:t>Automatisiertes </a:t>
            </a:r>
            <a:r>
              <a:rPr lang="de-DE" dirty="0" err="1"/>
              <a:t>Deployment</a:t>
            </a:r>
            <a:r>
              <a:rPr lang="de-DE" dirty="0"/>
              <a:t> mittels </a:t>
            </a:r>
            <a:r>
              <a:rPr lang="de-DE" dirty="0" err="1"/>
              <a:t>Watchtower</a:t>
            </a:r>
            <a:br>
              <a:rPr lang="de-DE" dirty="0"/>
            </a:br>
            <a:endParaRPr lang="de-DE" dirty="0"/>
          </a:p>
          <a:p>
            <a:r>
              <a:rPr lang="de-DE" dirty="0"/>
              <a:t>Können um automatisierte Tests etc. erweitert werden</a:t>
            </a:r>
          </a:p>
          <a:p>
            <a:endParaRPr lang="de-DE" dirty="0"/>
          </a:p>
          <a:p>
            <a:r>
              <a:rPr lang="de-DE" dirty="0"/>
              <a:t>Vorteil von Docker und Actions liegt in völliger Plattformunabhängigkeit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E985FA-8B1F-6A40-AD0D-9066754A25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7. April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639CDA-51F9-784B-BBEF-ADDA0575DF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WWI 18 SEA/C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E021AB-A240-714E-BA75-5842C62481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4CB9F-243C-4156-9AA2-01A91AA16573}" type="slidenum">
              <a:rPr lang="de-DE" smtClean="0"/>
              <a:pPr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260813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y2mate.com - Apollo 13 Views of the Moon in 4K_1080p (online-video-cutter.com)">
            <a:hlinkClick r:id="" action="ppaction://media"/>
            <a:extLst>
              <a:ext uri="{FF2B5EF4-FFF2-40B4-BE49-F238E27FC236}">
                <a16:creationId xmlns:a16="http://schemas.microsoft.com/office/drawing/2014/main" id="{FF8FC924-B070-4FFA-AF57-832F5E5445AF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234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6FF8CB0A-B152-435A-A367-8D22185EB8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750277"/>
            <a:ext cx="5967046" cy="5136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759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500"/>
    </mc:Choice>
    <mc:Fallback xmlns="">
      <p:transition spd="slow" advTm="55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5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8566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834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34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9834"/>
                            </p:stCondLst>
                            <p:childTnLst>
                              <p:par>
                                <p:cTn id="12" presetID="10" presetClass="exit" presetSubtype="0" fill="hold" nodeType="afterEffect">
                                  <p:stCondLst>
                                    <p:cond delay="734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15" dur="1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6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91F3DF39-B391-4361-994F-449997895C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85765">
            <a:off x="2350966" y="4161050"/>
            <a:ext cx="53299" cy="50190"/>
          </a:xfrm>
          <a:prstGeom prst="rect">
            <a:avLst/>
          </a:prstGeom>
        </p:spPr>
      </p:pic>
      <p:pic>
        <p:nvPicPr>
          <p:cNvPr id="4" name="Grafik 3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EB52DA50-EA1E-4E9F-BB63-D79C742388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972" y="4648360"/>
            <a:ext cx="59747" cy="56262"/>
          </a:xfrm>
          <a:prstGeom prst="rect">
            <a:avLst/>
          </a:prstGeom>
        </p:spPr>
      </p:pic>
      <p:pic>
        <p:nvPicPr>
          <p:cNvPr id="13" name="Grafik 12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45CC6602-71E6-4941-88DE-607E5C4DD1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1430" y="4399059"/>
            <a:ext cx="59747" cy="56262"/>
          </a:xfrm>
          <a:prstGeom prst="rect">
            <a:avLst/>
          </a:prstGeom>
        </p:spPr>
      </p:pic>
      <p:pic>
        <p:nvPicPr>
          <p:cNvPr id="14" name="Grafik 13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2A28B237-7611-4B08-9E93-1CAC90ED6A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8383">
            <a:off x="4814931" y="2312187"/>
            <a:ext cx="59747" cy="56262"/>
          </a:xfrm>
          <a:prstGeom prst="rect">
            <a:avLst/>
          </a:prstGeom>
        </p:spPr>
      </p:pic>
      <p:pic>
        <p:nvPicPr>
          <p:cNvPr id="19" name="Grafik 18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065E4B6E-1AAB-4142-B8C3-E601234C0E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5519986" y="2471135"/>
            <a:ext cx="48551" cy="45719"/>
          </a:xfrm>
          <a:prstGeom prst="rect">
            <a:avLst/>
          </a:prstGeom>
        </p:spPr>
      </p:pic>
      <p:pic>
        <p:nvPicPr>
          <p:cNvPr id="20" name="Grafik 19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5EC7DDED-AB36-40E4-936F-9B2EF3CEC8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5195267" y="782701"/>
            <a:ext cx="48551" cy="45719"/>
          </a:xfrm>
          <a:prstGeom prst="rect">
            <a:avLst/>
          </a:prstGeom>
        </p:spPr>
      </p:pic>
      <p:pic>
        <p:nvPicPr>
          <p:cNvPr id="21" name="Grafik 20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FBB8AD1E-8180-461E-87C3-266DC65DB3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5289225" y="1757262"/>
            <a:ext cx="48551" cy="45719"/>
          </a:xfrm>
          <a:prstGeom prst="rect">
            <a:avLst/>
          </a:prstGeom>
        </p:spPr>
      </p:pic>
      <p:pic>
        <p:nvPicPr>
          <p:cNvPr id="22" name="Grafik 21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80202D9E-40A8-4D7A-8569-A3433DF52B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4111115" y="2735828"/>
            <a:ext cx="48551" cy="45719"/>
          </a:xfrm>
          <a:prstGeom prst="rect">
            <a:avLst/>
          </a:prstGeom>
        </p:spPr>
      </p:pic>
      <p:pic>
        <p:nvPicPr>
          <p:cNvPr id="23" name="Grafik 22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5AAE114C-5D4B-4735-89EB-26E7E95A2C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5900606" y="1757261"/>
            <a:ext cx="48551" cy="45719"/>
          </a:xfrm>
          <a:prstGeom prst="rect">
            <a:avLst/>
          </a:prstGeom>
        </p:spPr>
      </p:pic>
      <p:pic>
        <p:nvPicPr>
          <p:cNvPr id="24" name="Grafik 23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F8D5F52B-FC21-4713-B8CE-3479FB394C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5839481" y="1308082"/>
            <a:ext cx="48551" cy="45719"/>
          </a:xfrm>
          <a:prstGeom prst="rect">
            <a:avLst/>
          </a:prstGeom>
        </p:spPr>
      </p:pic>
      <p:pic>
        <p:nvPicPr>
          <p:cNvPr id="25" name="Grafik 24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BB6AF7CD-8AD0-47CF-A8EA-D121BB30B3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6352033" y="998527"/>
            <a:ext cx="48551" cy="45719"/>
          </a:xfrm>
          <a:prstGeom prst="rect">
            <a:avLst/>
          </a:prstGeom>
        </p:spPr>
      </p:pic>
      <p:pic>
        <p:nvPicPr>
          <p:cNvPr id="26" name="Grafik 25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37F3316F-2B2E-4D8A-AD25-342E83CA3F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6814210" y="939112"/>
            <a:ext cx="48551" cy="45719"/>
          </a:xfrm>
          <a:prstGeom prst="rect">
            <a:avLst/>
          </a:prstGeom>
        </p:spPr>
      </p:pic>
      <p:pic>
        <p:nvPicPr>
          <p:cNvPr id="27" name="Grafik 26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7986F179-050D-45E6-A42F-F3AB11B41A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6413157" y="405713"/>
            <a:ext cx="48551" cy="45719"/>
          </a:xfrm>
          <a:prstGeom prst="rect">
            <a:avLst/>
          </a:prstGeom>
        </p:spPr>
      </p:pic>
      <p:pic>
        <p:nvPicPr>
          <p:cNvPr id="28" name="Grafik 27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3F27E54F-7878-4B23-A997-96537FCB0E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7106978" y="149039"/>
            <a:ext cx="48551" cy="45719"/>
          </a:xfrm>
          <a:prstGeom prst="rect">
            <a:avLst/>
          </a:prstGeom>
        </p:spPr>
      </p:pic>
      <p:pic>
        <p:nvPicPr>
          <p:cNvPr id="29" name="Grafik 28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AFB82A07-754B-4563-B751-04E969C762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2161" y="3898881"/>
            <a:ext cx="48551" cy="45719"/>
          </a:xfrm>
          <a:prstGeom prst="rect">
            <a:avLst/>
          </a:prstGeom>
        </p:spPr>
      </p:pic>
      <p:pic>
        <p:nvPicPr>
          <p:cNvPr id="30" name="Grafik 29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5DB0CEE6-144F-4342-88E7-E032B4302E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8383">
            <a:off x="4327791" y="3130418"/>
            <a:ext cx="59747" cy="56262"/>
          </a:xfrm>
          <a:prstGeom prst="rect">
            <a:avLst/>
          </a:prstGeom>
        </p:spPr>
      </p:pic>
      <p:pic>
        <p:nvPicPr>
          <p:cNvPr id="31" name="Grafik 30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74D43FA2-3F9E-4D3E-A489-4144801757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8383">
            <a:off x="4999501" y="3170441"/>
            <a:ext cx="59747" cy="56262"/>
          </a:xfrm>
          <a:prstGeom prst="rect">
            <a:avLst/>
          </a:prstGeom>
        </p:spPr>
      </p:pic>
      <p:pic>
        <p:nvPicPr>
          <p:cNvPr id="32" name="Grafik 31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6E5BBD79-3CE1-4FD8-8699-0C35539B38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4824" y="4872950"/>
            <a:ext cx="59747" cy="56262"/>
          </a:xfrm>
          <a:prstGeom prst="rect">
            <a:avLst/>
          </a:prstGeom>
        </p:spPr>
      </p:pic>
      <p:pic>
        <p:nvPicPr>
          <p:cNvPr id="33" name="Grafik 32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826D399D-BFCB-40DD-9878-1488301819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2225" y="5278013"/>
            <a:ext cx="59747" cy="56262"/>
          </a:xfrm>
          <a:prstGeom prst="rect">
            <a:avLst/>
          </a:prstGeom>
        </p:spPr>
      </p:pic>
      <p:pic>
        <p:nvPicPr>
          <p:cNvPr id="34" name="Grafik 33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056197B3-DFAE-4123-82D0-D4D85C8CF7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1593" y="3944600"/>
            <a:ext cx="59747" cy="56262"/>
          </a:xfrm>
          <a:prstGeom prst="rect">
            <a:avLst/>
          </a:prstGeom>
        </p:spPr>
      </p:pic>
      <p:pic>
        <p:nvPicPr>
          <p:cNvPr id="35" name="Grafik 34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3A156044-744A-44F5-A46C-D473DD53DA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3967" y="3908608"/>
            <a:ext cx="59747" cy="56262"/>
          </a:xfrm>
          <a:prstGeom prst="rect">
            <a:avLst/>
          </a:prstGeom>
        </p:spPr>
      </p:pic>
      <p:pic>
        <p:nvPicPr>
          <p:cNvPr id="36" name="Grafik 35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DB1C8712-6FE0-4D01-A0EC-34EC6646D5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1177" y="5221751"/>
            <a:ext cx="59747" cy="56262"/>
          </a:xfrm>
          <a:prstGeom prst="rect">
            <a:avLst/>
          </a:prstGeom>
        </p:spPr>
      </p:pic>
      <p:pic>
        <p:nvPicPr>
          <p:cNvPr id="37" name="Grafik 36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7D2E0CE2-49A3-4F15-B8F0-74DF83E299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1853" y="4816688"/>
            <a:ext cx="59747" cy="56262"/>
          </a:xfrm>
          <a:prstGeom prst="rect">
            <a:avLst/>
          </a:prstGeom>
        </p:spPr>
      </p:pic>
      <p:pic>
        <p:nvPicPr>
          <p:cNvPr id="38" name="Grafik 37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B8535924-34A8-460F-A69E-115508BE67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588" y="6563971"/>
            <a:ext cx="59747" cy="56262"/>
          </a:xfrm>
          <a:prstGeom prst="rect">
            <a:avLst/>
          </a:prstGeom>
        </p:spPr>
      </p:pic>
      <p:pic>
        <p:nvPicPr>
          <p:cNvPr id="39" name="Grafik 38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AF2CF4BE-0430-41CB-ADE1-2BB4689922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339" y="6563971"/>
            <a:ext cx="59747" cy="56262"/>
          </a:xfrm>
          <a:prstGeom prst="rect">
            <a:avLst/>
          </a:prstGeom>
        </p:spPr>
      </p:pic>
      <p:pic>
        <p:nvPicPr>
          <p:cNvPr id="40" name="Grafik 39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CC354769-5CF5-4540-BFD1-25387DB87F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212" y="5833869"/>
            <a:ext cx="59747" cy="56262"/>
          </a:xfrm>
          <a:prstGeom prst="rect">
            <a:avLst/>
          </a:prstGeom>
        </p:spPr>
      </p:pic>
      <p:pic>
        <p:nvPicPr>
          <p:cNvPr id="41" name="Grafik 40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0B20FF05-857E-406A-A517-17CAA05B70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077" y="5845085"/>
            <a:ext cx="59747" cy="56262"/>
          </a:xfrm>
          <a:prstGeom prst="rect">
            <a:avLst/>
          </a:prstGeom>
        </p:spPr>
      </p:pic>
      <p:pic>
        <p:nvPicPr>
          <p:cNvPr id="42" name="Grafik 41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B0997F3D-AFA4-42D9-B7CD-36493E92AD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4484" y="5289229"/>
            <a:ext cx="59747" cy="56262"/>
          </a:xfrm>
          <a:prstGeom prst="rect">
            <a:avLst/>
          </a:prstGeom>
        </p:spPr>
      </p:pic>
      <p:pic>
        <p:nvPicPr>
          <p:cNvPr id="43" name="Grafik 42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4A5248FC-6A1F-4CFD-B9EB-04124038F2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2490174" y="1071767"/>
            <a:ext cx="48551" cy="45719"/>
          </a:xfrm>
          <a:prstGeom prst="rect">
            <a:avLst/>
          </a:prstGeom>
        </p:spPr>
      </p:pic>
      <p:pic>
        <p:nvPicPr>
          <p:cNvPr id="44" name="Grafik 43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3F91A603-659D-4443-81BE-BF737A310D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3134388" y="1597148"/>
            <a:ext cx="48551" cy="45719"/>
          </a:xfrm>
          <a:prstGeom prst="rect">
            <a:avLst/>
          </a:prstGeom>
        </p:spPr>
      </p:pic>
      <p:pic>
        <p:nvPicPr>
          <p:cNvPr id="45" name="Grafik 44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DFD0EF51-A96F-43D6-9EC2-72F72F5F63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3646940" y="1287593"/>
            <a:ext cx="48551" cy="45719"/>
          </a:xfrm>
          <a:prstGeom prst="rect">
            <a:avLst/>
          </a:prstGeom>
        </p:spPr>
      </p:pic>
      <p:pic>
        <p:nvPicPr>
          <p:cNvPr id="46" name="Grafik 45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FB475E4A-38DF-426E-8227-A69F4C9992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4109117" y="1228178"/>
            <a:ext cx="48551" cy="45719"/>
          </a:xfrm>
          <a:prstGeom prst="rect">
            <a:avLst/>
          </a:prstGeom>
        </p:spPr>
      </p:pic>
      <p:pic>
        <p:nvPicPr>
          <p:cNvPr id="47" name="Grafik 46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1A2BE7DA-A950-4614-AA27-F8E5008B24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3708064" y="694779"/>
            <a:ext cx="48551" cy="45719"/>
          </a:xfrm>
          <a:prstGeom prst="rect">
            <a:avLst/>
          </a:prstGeom>
        </p:spPr>
      </p:pic>
      <p:pic>
        <p:nvPicPr>
          <p:cNvPr id="48" name="Grafik 47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16E377DC-47A8-4D19-AE2B-78DA3D68A0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4401885" y="438105"/>
            <a:ext cx="48551" cy="45719"/>
          </a:xfrm>
          <a:prstGeom prst="rect">
            <a:avLst/>
          </a:prstGeom>
        </p:spPr>
      </p:pic>
      <p:pic>
        <p:nvPicPr>
          <p:cNvPr id="49" name="Grafik 48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ED3463C9-36C6-4784-90B6-72AC63113F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2963" y="4380971"/>
            <a:ext cx="48551" cy="45719"/>
          </a:xfrm>
          <a:prstGeom prst="rect">
            <a:avLst/>
          </a:prstGeom>
        </p:spPr>
      </p:pic>
      <p:pic>
        <p:nvPicPr>
          <p:cNvPr id="50" name="Grafik 49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E2A2A330-94E0-423E-96CD-1141E6D7CE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647177" y="4906352"/>
            <a:ext cx="48551" cy="45719"/>
          </a:xfrm>
          <a:prstGeom prst="rect">
            <a:avLst/>
          </a:prstGeom>
        </p:spPr>
      </p:pic>
      <p:pic>
        <p:nvPicPr>
          <p:cNvPr id="51" name="Grafik 50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3EADE0F9-5FC1-47FC-BBD4-4536CD4464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1159729" y="4596797"/>
            <a:ext cx="48551" cy="45719"/>
          </a:xfrm>
          <a:prstGeom prst="rect">
            <a:avLst/>
          </a:prstGeom>
        </p:spPr>
      </p:pic>
      <p:pic>
        <p:nvPicPr>
          <p:cNvPr id="52" name="Grafik 51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142EE56D-4A54-4416-8DA7-80A8243CA3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1621906" y="4537382"/>
            <a:ext cx="48551" cy="45719"/>
          </a:xfrm>
          <a:prstGeom prst="rect">
            <a:avLst/>
          </a:prstGeom>
        </p:spPr>
      </p:pic>
      <p:pic>
        <p:nvPicPr>
          <p:cNvPr id="53" name="Grafik 52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5FE8D3DF-DD1D-4CB8-93D7-489D7A5B79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1220853" y="4003983"/>
            <a:ext cx="48551" cy="45719"/>
          </a:xfrm>
          <a:prstGeom prst="rect">
            <a:avLst/>
          </a:prstGeom>
        </p:spPr>
      </p:pic>
      <p:pic>
        <p:nvPicPr>
          <p:cNvPr id="54" name="Grafik 53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0B2D5BCC-EDB8-4D8A-A7F9-8D86DD7AA7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1914674" y="3747309"/>
            <a:ext cx="48551" cy="45719"/>
          </a:xfrm>
          <a:prstGeom prst="rect">
            <a:avLst/>
          </a:prstGeom>
        </p:spPr>
      </p:pic>
      <p:pic>
        <p:nvPicPr>
          <p:cNvPr id="55" name="Grafik 54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EE7C7C64-54BF-40C4-B810-9E197E2C49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6444138" y="1740879"/>
            <a:ext cx="48551" cy="45719"/>
          </a:xfrm>
          <a:prstGeom prst="rect">
            <a:avLst/>
          </a:prstGeom>
        </p:spPr>
      </p:pic>
      <p:pic>
        <p:nvPicPr>
          <p:cNvPr id="56" name="Grafik 55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DB43CFE8-458F-47F8-8A4B-4F2533C4E7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7088352" y="2266260"/>
            <a:ext cx="48551" cy="45719"/>
          </a:xfrm>
          <a:prstGeom prst="rect">
            <a:avLst/>
          </a:prstGeom>
        </p:spPr>
      </p:pic>
      <p:pic>
        <p:nvPicPr>
          <p:cNvPr id="57" name="Grafik 56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88B309F2-1901-4740-8167-5D8B39661C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7600904" y="1956705"/>
            <a:ext cx="48551" cy="45719"/>
          </a:xfrm>
          <a:prstGeom prst="rect">
            <a:avLst/>
          </a:prstGeom>
        </p:spPr>
      </p:pic>
      <p:pic>
        <p:nvPicPr>
          <p:cNvPr id="58" name="Grafik 57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626674AF-0E50-4311-8A2A-D0BBDBBAD4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8063081" y="1897290"/>
            <a:ext cx="48551" cy="45719"/>
          </a:xfrm>
          <a:prstGeom prst="rect">
            <a:avLst/>
          </a:prstGeom>
        </p:spPr>
      </p:pic>
      <p:pic>
        <p:nvPicPr>
          <p:cNvPr id="59" name="Grafik 58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9CA2B5B4-1D39-47D2-85B7-14609C48E8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7662028" y="1363891"/>
            <a:ext cx="48551" cy="45719"/>
          </a:xfrm>
          <a:prstGeom prst="rect">
            <a:avLst/>
          </a:prstGeom>
        </p:spPr>
      </p:pic>
      <p:pic>
        <p:nvPicPr>
          <p:cNvPr id="60" name="Grafik 59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B4AE1743-16B7-4A1B-8A6E-F66627BC7A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8355849" y="1107217"/>
            <a:ext cx="48551" cy="45719"/>
          </a:xfrm>
          <a:prstGeom prst="rect">
            <a:avLst/>
          </a:prstGeom>
        </p:spPr>
      </p:pic>
      <p:pic>
        <p:nvPicPr>
          <p:cNvPr id="61" name="Grafik 60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4C0CB0F8-40E0-4C5C-9914-F65AF3B3E6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8296128" y="576094"/>
            <a:ext cx="48551" cy="45719"/>
          </a:xfrm>
          <a:prstGeom prst="rect">
            <a:avLst/>
          </a:prstGeom>
        </p:spPr>
      </p:pic>
      <p:pic>
        <p:nvPicPr>
          <p:cNvPr id="62" name="Grafik 61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41E20C83-EA75-42F6-BC26-7922E90388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8940342" y="1101475"/>
            <a:ext cx="48551" cy="45719"/>
          </a:xfrm>
          <a:prstGeom prst="rect">
            <a:avLst/>
          </a:prstGeom>
        </p:spPr>
      </p:pic>
      <p:pic>
        <p:nvPicPr>
          <p:cNvPr id="63" name="Grafik 62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FFEE7354-CCDB-4E65-B22C-3E6ACC5683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9452894" y="791920"/>
            <a:ext cx="48551" cy="45719"/>
          </a:xfrm>
          <a:prstGeom prst="rect">
            <a:avLst/>
          </a:prstGeom>
        </p:spPr>
      </p:pic>
      <p:pic>
        <p:nvPicPr>
          <p:cNvPr id="64" name="Grafik 63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A084736A-E344-40B6-9BF8-CBF3A33F85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9915071" y="732505"/>
            <a:ext cx="48551" cy="45719"/>
          </a:xfrm>
          <a:prstGeom prst="rect">
            <a:avLst/>
          </a:prstGeom>
        </p:spPr>
      </p:pic>
      <p:pic>
        <p:nvPicPr>
          <p:cNvPr id="65" name="Grafik 64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0E907D40-321F-41C0-89D4-1B39278F80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9514018" y="199106"/>
            <a:ext cx="48551" cy="45719"/>
          </a:xfrm>
          <a:prstGeom prst="rect">
            <a:avLst/>
          </a:prstGeom>
        </p:spPr>
      </p:pic>
      <p:pic>
        <p:nvPicPr>
          <p:cNvPr id="66" name="Grafik 65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13871DC2-C1B4-48AD-B102-740F67B18A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10207839" y="-57568"/>
            <a:ext cx="48551" cy="45719"/>
          </a:xfrm>
          <a:prstGeom prst="rect">
            <a:avLst/>
          </a:prstGeom>
        </p:spPr>
      </p:pic>
      <p:pic>
        <p:nvPicPr>
          <p:cNvPr id="67" name="Grafik 66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97524F0B-0369-49B9-B452-092382C19A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162702" y="1053803"/>
            <a:ext cx="48551" cy="45719"/>
          </a:xfrm>
          <a:prstGeom prst="rect">
            <a:avLst/>
          </a:prstGeom>
        </p:spPr>
      </p:pic>
      <p:pic>
        <p:nvPicPr>
          <p:cNvPr id="68" name="Grafik 67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51C18AD5-C6CE-430E-AA1E-7939D3110F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624879" y="994388"/>
            <a:ext cx="48551" cy="45719"/>
          </a:xfrm>
          <a:prstGeom prst="rect">
            <a:avLst/>
          </a:prstGeom>
        </p:spPr>
      </p:pic>
      <p:pic>
        <p:nvPicPr>
          <p:cNvPr id="69" name="Grafik 68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D581B215-67E5-4145-B7C3-1EAB9C1A12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223826" y="460989"/>
            <a:ext cx="48551" cy="45719"/>
          </a:xfrm>
          <a:prstGeom prst="rect">
            <a:avLst/>
          </a:prstGeom>
        </p:spPr>
      </p:pic>
      <p:pic>
        <p:nvPicPr>
          <p:cNvPr id="70" name="Grafik 69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153F94AF-011C-4DCD-A457-893286F61A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917647" y="204315"/>
            <a:ext cx="48551" cy="45719"/>
          </a:xfrm>
          <a:prstGeom prst="rect">
            <a:avLst/>
          </a:prstGeom>
        </p:spPr>
      </p:pic>
      <p:pic>
        <p:nvPicPr>
          <p:cNvPr id="71" name="Grafik 70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3DB81B21-33B5-4CD4-BD06-1E18309C85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2166518" y="1162493"/>
            <a:ext cx="48551" cy="45719"/>
          </a:xfrm>
          <a:prstGeom prst="rect">
            <a:avLst/>
          </a:prstGeom>
        </p:spPr>
      </p:pic>
      <p:pic>
        <p:nvPicPr>
          <p:cNvPr id="72" name="Grafik 71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4AB8D852-D231-4A14-824A-EC69F6330B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2106797" y="631370"/>
            <a:ext cx="48551" cy="45719"/>
          </a:xfrm>
          <a:prstGeom prst="rect">
            <a:avLst/>
          </a:prstGeom>
        </p:spPr>
      </p:pic>
      <p:pic>
        <p:nvPicPr>
          <p:cNvPr id="73" name="Grafik 72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99340565-0AC8-40B0-88E4-F9612B1C60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2751011" y="1156751"/>
            <a:ext cx="48551" cy="45719"/>
          </a:xfrm>
          <a:prstGeom prst="rect">
            <a:avLst/>
          </a:prstGeom>
        </p:spPr>
      </p:pic>
      <p:pic>
        <p:nvPicPr>
          <p:cNvPr id="74" name="Grafik 73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2075878D-31C3-4B7A-956E-65A1F9D3B9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3263563" y="847196"/>
            <a:ext cx="48551" cy="45719"/>
          </a:xfrm>
          <a:prstGeom prst="rect">
            <a:avLst/>
          </a:prstGeom>
        </p:spPr>
      </p:pic>
      <p:pic>
        <p:nvPicPr>
          <p:cNvPr id="75" name="Grafik 74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5D7DFA2A-6738-482C-B8EB-CC7E42F562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3725740" y="787781"/>
            <a:ext cx="48551" cy="45719"/>
          </a:xfrm>
          <a:prstGeom prst="rect">
            <a:avLst/>
          </a:prstGeom>
        </p:spPr>
      </p:pic>
      <p:pic>
        <p:nvPicPr>
          <p:cNvPr id="76" name="Grafik 75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392704AE-1A0F-45C9-84AF-C100B661D5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3324687" y="254382"/>
            <a:ext cx="48551" cy="45719"/>
          </a:xfrm>
          <a:prstGeom prst="rect">
            <a:avLst/>
          </a:prstGeom>
        </p:spPr>
      </p:pic>
      <p:pic>
        <p:nvPicPr>
          <p:cNvPr id="81" name="Grafik 80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A8429D3C-C81D-4DFE-A3D7-438BAB7167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363716" y="2946080"/>
            <a:ext cx="48551" cy="45719"/>
          </a:xfrm>
          <a:prstGeom prst="rect">
            <a:avLst/>
          </a:prstGeom>
        </p:spPr>
      </p:pic>
      <p:pic>
        <p:nvPicPr>
          <p:cNvPr id="82" name="Grafik 81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22CD8CBB-6A95-49F7-95B8-CA83CE1703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303995" y="2414957"/>
            <a:ext cx="48551" cy="45719"/>
          </a:xfrm>
          <a:prstGeom prst="rect">
            <a:avLst/>
          </a:prstGeom>
        </p:spPr>
      </p:pic>
      <p:pic>
        <p:nvPicPr>
          <p:cNvPr id="83" name="Grafik 82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551BAE2A-3079-44AA-9F96-009C5513E7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948209" y="2940338"/>
            <a:ext cx="48551" cy="45719"/>
          </a:xfrm>
          <a:prstGeom prst="rect">
            <a:avLst/>
          </a:prstGeom>
        </p:spPr>
      </p:pic>
      <p:pic>
        <p:nvPicPr>
          <p:cNvPr id="84" name="Grafik 83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7FD531DE-611F-421C-B55B-1F33B2E350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1460761" y="2630783"/>
            <a:ext cx="48551" cy="45719"/>
          </a:xfrm>
          <a:prstGeom prst="rect">
            <a:avLst/>
          </a:prstGeom>
        </p:spPr>
      </p:pic>
      <p:pic>
        <p:nvPicPr>
          <p:cNvPr id="85" name="Grafik 84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06AA63AE-1AAC-4C8C-85AA-986F17D9E7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1922938" y="2571368"/>
            <a:ext cx="48551" cy="45719"/>
          </a:xfrm>
          <a:prstGeom prst="rect">
            <a:avLst/>
          </a:prstGeom>
        </p:spPr>
      </p:pic>
      <p:pic>
        <p:nvPicPr>
          <p:cNvPr id="86" name="Grafik 85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B457F851-A256-432C-8E3B-015FA0ADB9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1521885" y="2037969"/>
            <a:ext cx="48551" cy="45719"/>
          </a:xfrm>
          <a:prstGeom prst="rect">
            <a:avLst/>
          </a:prstGeom>
        </p:spPr>
      </p:pic>
      <p:pic>
        <p:nvPicPr>
          <p:cNvPr id="77" name="Grafik 76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27C01DFE-8B39-465A-A4D0-B7ABD40C99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-1640100" y="2837390"/>
            <a:ext cx="48551" cy="45719"/>
          </a:xfrm>
          <a:prstGeom prst="rect">
            <a:avLst/>
          </a:prstGeom>
        </p:spPr>
      </p:pic>
      <p:pic>
        <p:nvPicPr>
          <p:cNvPr id="78" name="Grafik 77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E8CF6BCB-3BE5-48DF-AF3C-8821BFB7B8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-1177923" y="2777975"/>
            <a:ext cx="48551" cy="45719"/>
          </a:xfrm>
          <a:prstGeom prst="rect">
            <a:avLst/>
          </a:prstGeom>
        </p:spPr>
      </p:pic>
      <p:pic>
        <p:nvPicPr>
          <p:cNvPr id="79" name="Grafik 78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F53EE069-B6E4-470C-92A1-0D03FB50D6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-1578976" y="2244576"/>
            <a:ext cx="48551" cy="45719"/>
          </a:xfrm>
          <a:prstGeom prst="rect">
            <a:avLst/>
          </a:prstGeom>
        </p:spPr>
      </p:pic>
      <p:pic>
        <p:nvPicPr>
          <p:cNvPr id="80" name="Grafik 79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8C02EF76-48AF-4654-8EC8-CE5361C4B2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-885155" y="1987902"/>
            <a:ext cx="48551" cy="45719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6FF8CB0A-B152-435A-A367-8D22185EB8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632231">
            <a:off x="219362" y="1274163"/>
            <a:ext cx="5970486" cy="5051426"/>
          </a:xfrm>
          <a:prstGeom prst="rect">
            <a:avLst/>
          </a:prstGeom>
          <a:effectLst/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FADE16A4-477D-4371-B1C5-CBFA34E727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57400" y="6858000"/>
            <a:ext cx="2057400" cy="2057400"/>
          </a:xfrm>
          <a:prstGeom prst="rect">
            <a:avLst/>
          </a:prstGeom>
          <a:effectLst>
            <a:outerShdw blurRad="50800" dist="38100" dir="2700000" sx="108000" sy="108000" algn="tl" rotWithShape="0">
              <a:prstClr val="black">
                <a:alpha val="48000"/>
              </a:prstClr>
            </a:outerShdw>
          </a:effectLst>
        </p:spPr>
      </p:pic>
      <p:sp>
        <p:nvSpPr>
          <p:cNvPr id="87" name="Textfeld 86">
            <a:extLst>
              <a:ext uri="{FF2B5EF4-FFF2-40B4-BE49-F238E27FC236}">
                <a16:creationId xmlns:a16="http://schemas.microsoft.com/office/drawing/2014/main" id="{5B15D755-7DF4-48AC-B5FE-5CCECA8CEE05}"/>
              </a:ext>
            </a:extLst>
          </p:cNvPr>
          <p:cNvSpPr txBox="1"/>
          <p:nvPr/>
        </p:nvSpPr>
        <p:spPr>
          <a:xfrm>
            <a:off x="12236932" y="2758687"/>
            <a:ext cx="39098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mpact" panose="020B0806030902050204" pitchFamily="34" charset="0"/>
                <a:ea typeface="+mn-ea"/>
                <a:cs typeface="Biome" panose="020B0502040204020203" pitchFamily="34" charset="0"/>
              </a:rPr>
              <a:t>Team Börse </a:t>
            </a:r>
          </a:p>
        </p:txBody>
      </p:sp>
      <p:sp>
        <p:nvSpPr>
          <p:cNvPr id="88" name="Textfeld 87">
            <a:extLst>
              <a:ext uri="{FF2B5EF4-FFF2-40B4-BE49-F238E27FC236}">
                <a16:creationId xmlns:a16="http://schemas.microsoft.com/office/drawing/2014/main" id="{EF56B358-9F00-44E5-B28B-9670EE5A886E}"/>
              </a:ext>
            </a:extLst>
          </p:cNvPr>
          <p:cNvSpPr txBox="1"/>
          <p:nvPr/>
        </p:nvSpPr>
        <p:spPr>
          <a:xfrm>
            <a:off x="12567107" y="3829037"/>
            <a:ext cx="38684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mpact" panose="020B0806030902050204" pitchFamily="34" charset="0"/>
                <a:ea typeface="+mn-ea"/>
                <a:cs typeface="+mn-cs"/>
              </a:rPr>
              <a:t>Zwischenpräsentation</a:t>
            </a:r>
          </a:p>
        </p:txBody>
      </p:sp>
      <p:sp>
        <p:nvSpPr>
          <p:cNvPr id="89" name="Textfeld 88">
            <a:extLst>
              <a:ext uri="{FF2B5EF4-FFF2-40B4-BE49-F238E27FC236}">
                <a16:creationId xmlns:a16="http://schemas.microsoft.com/office/drawing/2014/main" id="{749E1B0E-82B0-45B3-89CC-AFD4965B2BB3}"/>
              </a:ext>
            </a:extLst>
          </p:cNvPr>
          <p:cNvSpPr txBox="1"/>
          <p:nvPr/>
        </p:nvSpPr>
        <p:spPr>
          <a:xfrm>
            <a:off x="12278349" y="5901347"/>
            <a:ext cx="71961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mpact" panose="020B0806030902050204" pitchFamily="34" charset="0"/>
                <a:ea typeface="+mn-ea"/>
                <a:cs typeface="+mn-cs"/>
              </a:rPr>
              <a:t>Jeannine Bertrand, Jan Eger, Nicolas </a:t>
            </a:r>
            <a:r>
              <a:rPr kumimoji="0" lang="de-DE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mpact" panose="020B0806030902050204" pitchFamily="34" charset="0"/>
                <a:ea typeface="+mn-ea"/>
                <a:cs typeface="+mn-cs"/>
              </a:rPr>
              <a:t>Fürhaupter</a:t>
            </a: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mpact" panose="020B0806030902050204" pitchFamily="34" charset="0"/>
                <a:ea typeface="+mn-ea"/>
                <a:cs typeface="+mn-cs"/>
              </a:rPr>
              <a:t>, Timo Scheuermann, Velichka Popp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mpact" panose="020B0806030902050204" pitchFamily="34" charset="0"/>
                <a:ea typeface="+mn-ea"/>
                <a:cs typeface="+mn-cs"/>
              </a:rPr>
              <a:t>  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049929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500">
        <p159:morph option="byObject"/>
      </p:transition>
    </mc:Choice>
    <mc:Fallback xmlns="">
      <p:transition spd="slow" advTm="500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6FF8CB0A-B152-435A-A367-8D22185EB8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632231">
            <a:off x="219362" y="1274163"/>
            <a:ext cx="5970486" cy="5051426"/>
          </a:xfrm>
          <a:prstGeom prst="rect">
            <a:avLst/>
          </a:prstGeom>
          <a:effectLst/>
        </p:spPr>
      </p:pic>
      <p:pic>
        <p:nvPicPr>
          <p:cNvPr id="7" name="Grafik 6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91F3DF39-B391-4361-994F-449997895C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85765">
            <a:off x="2350966" y="4161050"/>
            <a:ext cx="53299" cy="50190"/>
          </a:xfrm>
          <a:prstGeom prst="rect">
            <a:avLst/>
          </a:prstGeom>
        </p:spPr>
      </p:pic>
      <p:pic>
        <p:nvPicPr>
          <p:cNvPr id="4" name="Grafik 3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EB52DA50-EA1E-4E9F-BB63-D79C742388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972" y="4648360"/>
            <a:ext cx="59747" cy="56262"/>
          </a:xfrm>
          <a:prstGeom prst="rect">
            <a:avLst/>
          </a:prstGeom>
        </p:spPr>
      </p:pic>
      <p:pic>
        <p:nvPicPr>
          <p:cNvPr id="13" name="Grafik 12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45CC6602-71E6-4941-88DE-607E5C4DD1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1430" y="4399059"/>
            <a:ext cx="59747" cy="56262"/>
          </a:xfrm>
          <a:prstGeom prst="rect">
            <a:avLst/>
          </a:prstGeom>
        </p:spPr>
      </p:pic>
      <p:pic>
        <p:nvPicPr>
          <p:cNvPr id="14" name="Grafik 13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2A28B237-7611-4B08-9E93-1CAC90ED6A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8383">
            <a:off x="4814931" y="2312187"/>
            <a:ext cx="59747" cy="56262"/>
          </a:xfrm>
          <a:prstGeom prst="rect">
            <a:avLst/>
          </a:prstGeom>
        </p:spPr>
      </p:pic>
      <p:pic>
        <p:nvPicPr>
          <p:cNvPr id="19" name="Grafik 18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065E4B6E-1AAB-4142-B8C3-E601234C0E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5519986" y="2471135"/>
            <a:ext cx="48551" cy="45719"/>
          </a:xfrm>
          <a:prstGeom prst="rect">
            <a:avLst/>
          </a:prstGeom>
        </p:spPr>
      </p:pic>
      <p:pic>
        <p:nvPicPr>
          <p:cNvPr id="20" name="Grafik 19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5EC7DDED-AB36-40E4-936F-9B2EF3CEC8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5195267" y="782701"/>
            <a:ext cx="48551" cy="45719"/>
          </a:xfrm>
          <a:prstGeom prst="rect">
            <a:avLst/>
          </a:prstGeom>
        </p:spPr>
      </p:pic>
      <p:pic>
        <p:nvPicPr>
          <p:cNvPr id="21" name="Grafik 20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FBB8AD1E-8180-461E-87C3-266DC65DB3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5289225" y="1757262"/>
            <a:ext cx="48551" cy="45719"/>
          </a:xfrm>
          <a:prstGeom prst="rect">
            <a:avLst/>
          </a:prstGeom>
        </p:spPr>
      </p:pic>
      <p:pic>
        <p:nvPicPr>
          <p:cNvPr id="22" name="Grafik 21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80202D9E-40A8-4D7A-8569-A3433DF52B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4111115" y="2735828"/>
            <a:ext cx="48551" cy="45719"/>
          </a:xfrm>
          <a:prstGeom prst="rect">
            <a:avLst/>
          </a:prstGeom>
        </p:spPr>
      </p:pic>
      <p:pic>
        <p:nvPicPr>
          <p:cNvPr id="23" name="Grafik 22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5AAE114C-5D4B-4735-89EB-26E7E95A2C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5900606" y="1757261"/>
            <a:ext cx="48551" cy="45719"/>
          </a:xfrm>
          <a:prstGeom prst="rect">
            <a:avLst/>
          </a:prstGeom>
        </p:spPr>
      </p:pic>
      <p:pic>
        <p:nvPicPr>
          <p:cNvPr id="24" name="Grafik 23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F8D5F52B-FC21-4713-B8CE-3479FB394C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5839481" y="1308082"/>
            <a:ext cx="48551" cy="45719"/>
          </a:xfrm>
          <a:prstGeom prst="rect">
            <a:avLst/>
          </a:prstGeom>
        </p:spPr>
      </p:pic>
      <p:pic>
        <p:nvPicPr>
          <p:cNvPr id="25" name="Grafik 24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BB6AF7CD-8AD0-47CF-A8EA-D121BB30B3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6352033" y="998527"/>
            <a:ext cx="48551" cy="45719"/>
          </a:xfrm>
          <a:prstGeom prst="rect">
            <a:avLst/>
          </a:prstGeom>
        </p:spPr>
      </p:pic>
      <p:pic>
        <p:nvPicPr>
          <p:cNvPr id="26" name="Grafik 25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37F3316F-2B2E-4D8A-AD25-342E83CA3F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6814210" y="939112"/>
            <a:ext cx="48551" cy="45719"/>
          </a:xfrm>
          <a:prstGeom prst="rect">
            <a:avLst/>
          </a:prstGeom>
        </p:spPr>
      </p:pic>
      <p:pic>
        <p:nvPicPr>
          <p:cNvPr id="27" name="Grafik 26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7986F179-050D-45E6-A42F-F3AB11B41A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6413157" y="405713"/>
            <a:ext cx="48551" cy="45719"/>
          </a:xfrm>
          <a:prstGeom prst="rect">
            <a:avLst/>
          </a:prstGeom>
        </p:spPr>
      </p:pic>
      <p:pic>
        <p:nvPicPr>
          <p:cNvPr id="28" name="Grafik 27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3F27E54F-7878-4B23-A997-96537FCB0E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7106978" y="149039"/>
            <a:ext cx="48551" cy="45719"/>
          </a:xfrm>
          <a:prstGeom prst="rect">
            <a:avLst/>
          </a:prstGeom>
        </p:spPr>
      </p:pic>
      <p:pic>
        <p:nvPicPr>
          <p:cNvPr id="29" name="Grafik 28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AFB82A07-754B-4563-B751-04E969C762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2161" y="3898881"/>
            <a:ext cx="48551" cy="45719"/>
          </a:xfrm>
          <a:prstGeom prst="rect">
            <a:avLst/>
          </a:prstGeom>
        </p:spPr>
      </p:pic>
      <p:pic>
        <p:nvPicPr>
          <p:cNvPr id="30" name="Grafik 29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5DB0CEE6-144F-4342-88E7-E032B4302E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8383">
            <a:off x="4327791" y="3130418"/>
            <a:ext cx="59747" cy="56262"/>
          </a:xfrm>
          <a:prstGeom prst="rect">
            <a:avLst/>
          </a:prstGeom>
        </p:spPr>
      </p:pic>
      <p:pic>
        <p:nvPicPr>
          <p:cNvPr id="31" name="Grafik 30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74D43FA2-3F9E-4D3E-A489-4144801757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8383">
            <a:off x="4999501" y="3170441"/>
            <a:ext cx="59747" cy="56262"/>
          </a:xfrm>
          <a:prstGeom prst="rect">
            <a:avLst/>
          </a:prstGeom>
        </p:spPr>
      </p:pic>
      <p:pic>
        <p:nvPicPr>
          <p:cNvPr id="32" name="Grafik 31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6E5BBD79-3CE1-4FD8-8699-0C35539B38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4824" y="4872950"/>
            <a:ext cx="59747" cy="56262"/>
          </a:xfrm>
          <a:prstGeom prst="rect">
            <a:avLst/>
          </a:prstGeom>
        </p:spPr>
      </p:pic>
      <p:pic>
        <p:nvPicPr>
          <p:cNvPr id="33" name="Grafik 32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826D399D-BFCB-40DD-9878-1488301819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2225" y="5278013"/>
            <a:ext cx="59747" cy="56262"/>
          </a:xfrm>
          <a:prstGeom prst="rect">
            <a:avLst/>
          </a:prstGeom>
        </p:spPr>
      </p:pic>
      <p:pic>
        <p:nvPicPr>
          <p:cNvPr id="34" name="Grafik 33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056197B3-DFAE-4123-82D0-D4D85C8CF7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1593" y="3944600"/>
            <a:ext cx="59747" cy="56262"/>
          </a:xfrm>
          <a:prstGeom prst="rect">
            <a:avLst/>
          </a:prstGeom>
        </p:spPr>
      </p:pic>
      <p:pic>
        <p:nvPicPr>
          <p:cNvPr id="35" name="Grafik 34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3A156044-744A-44F5-A46C-D473DD53DA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3967" y="3908608"/>
            <a:ext cx="59747" cy="56262"/>
          </a:xfrm>
          <a:prstGeom prst="rect">
            <a:avLst/>
          </a:prstGeom>
        </p:spPr>
      </p:pic>
      <p:pic>
        <p:nvPicPr>
          <p:cNvPr id="36" name="Grafik 35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DB1C8712-6FE0-4D01-A0EC-34EC6646D5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1177" y="5221751"/>
            <a:ext cx="59747" cy="56262"/>
          </a:xfrm>
          <a:prstGeom prst="rect">
            <a:avLst/>
          </a:prstGeom>
        </p:spPr>
      </p:pic>
      <p:pic>
        <p:nvPicPr>
          <p:cNvPr id="37" name="Grafik 36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7D2E0CE2-49A3-4F15-B8F0-74DF83E299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1853" y="4816688"/>
            <a:ext cx="59747" cy="56262"/>
          </a:xfrm>
          <a:prstGeom prst="rect">
            <a:avLst/>
          </a:prstGeom>
        </p:spPr>
      </p:pic>
      <p:pic>
        <p:nvPicPr>
          <p:cNvPr id="38" name="Grafik 37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B8535924-34A8-460F-A69E-115508BE67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04324">
            <a:off x="-288051" y="5885165"/>
            <a:ext cx="1190349" cy="1120917"/>
          </a:xfrm>
          <a:prstGeom prst="rect">
            <a:avLst/>
          </a:prstGeom>
        </p:spPr>
      </p:pic>
      <p:pic>
        <p:nvPicPr>
          <p:cNvPr id="39" name="Grafik 38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AF2CF4BE-0430-41CB-ADE1-2BB4689922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04525">
            <a:off x="771627" y="5328508"/>
            <a:ext cx="1346829" cy="1268270"/>
          </a:xfrm>
          <a:prstGeom prst="rect">
            <a:avLst/>
          </a:prstGeom>
        </p:spPr>
      </p:pic>
      <p:pic>
        <p:nvPicPr>
          <p:cNvPr id="40" name="Grafik 39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CC354769-5CF5-4540-BFD1-25387DB87F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212" y="5833869"/>
            <a:ext cx="59747" cy="56262"/>
          </a:xfrm>
          <a:prstGeom prst="rect">
            <a:avLst/>
          </a:prstGeom>
        </p:spPr>
      </p:pic>
      <p:pic>
        <p:nvPicPr>
          <p:cNvPr id="41" name="Grafik 40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0B20FF05-857E-406A-A517-17CAA05B70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077" y="5845085"/>
            <a:ext cx="59747" cy="56262"/>
          </a:xfrm>
          <a:prstGeom prst="rect">
            <a:avLst/>
          </a:prstGeom>
        </p:spPr>
      </p:pic>
      <p:pic>
        <p:nvPicPr>
          <p:cNvPr id="42" name="Grafik 41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B0997F3D-AFA4-42D9-B7CD-36493E92AD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5691" y="4953932"/>
            <a:ext cx="929470" cy="875255"/>
          </a:xfrm>
          <a:prstGeom prst="rect">
            <a:avLst/>
          </a:prstGeom>
        </p:spPr>
      </p:pic>
      <p:pic>
        <p:nvPicPr>
          <p:cNvPr id="43" name="Grafik 42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4A5248FC-6A1F-4CFD-B9EB-04124038F2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2490174" y="1071767"/>
            <a:ext cx="48551" cy="45719"/>
          </a:xfrm>
          <a:prstGeom prst="rect">
            <a:avLst/>
          </a:prstGeom>
        </p:spPr>
      </p:pic>
      <p:pic>
        <p:nvPicPr>
          <p:cNvPr id="44" name="Grafik 43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3F91A603-659D-4443-81BE-BF737A310D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3134388" y="1597148"/>
            <a:ext cx="48551" cy="45719"/>
          </a:xfrm>
          <a:prstGeom prst="rect">
            <a:avLst/>
          </a:prstGeom>
        </p:spPr>
      </p:pic>
      <p:pic>
        <p:nvPicPr>
          <p:cNvPr id="45" name="Grafik 44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DFD0EF51-A96F-43D6-9EC2-72F72F5F63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3646940" y="1287593"/>
            <a:ext cx="48551" cy="45719"/>
          </a:xfrm>
          <a:prstGeom prst="rect">
            <a:avLst/>
          </a:prstGeom>
        </p:spPr>
      </p:pic>
      <p:pic>
        <p:nvPicPr>
          <p:cNvPr id="46" name="Grafik 45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FB475E4A-38DF-426E-8227-A69F4C9992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4109117" y="1228178"/>
            <a:ext cx="48551" cy="45719"/>
          </a:xfrm>
          <a:prstGeom prst="rect">
            <a:avLst/>
          </a:prstGeom>
        </p:spPr>
      </p:pic>
      <p:pic>
        <p:nvPicPr>
          <p:cNvPr id="47" name="Grafik 46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1A2BE7DA-A950-4614-AA27-F8E5008B24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3708064" y="694779"/>
            <a:ext cx="48551" cy="45719"/>
          </a:xfrm>
          <a:prstGeom prst="rect">
            <a:avLst/>
          </a:prstGeom>
        </p:spPr>
      </p:pic>
      <p:pic>
        <p:nvPicPr>
          <p:cNvPr id="48" name="Grafik 47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16E377DC-47A8-4D19-AE2B-78DA3D68A0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4401885" y="438105"/>
            <a:ext cx="48551" cy="45719"/>
          </a:xfrm>
          <a:prstGeom prst="rect">
            <a:avLst/>
          </a:prstGeom>
        </p:spPr>
      </p:pic>
      <p:pic>
        <p:nvPicPr>
          <p:cNvPr id="49" name="Grafik 48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ED3463C9-36C6-4784-90B6-72AC63113F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2963" y="4380971"/>
            <a:ext cx="48551" cy="45719"/>
          </a:xfrm>
          <a:prstGeom prst="rect">
            <a:avLst/>
          </a:prstGeom>
        </p:spPr>
      </p:pic>
      <p:pic>
        <p:nvPicPr>
          <p:cNvPr id="50" name="Grafik 49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E2A2A330-94E0-423E-96CD-1141E6D7CE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647177" y="4906352"/>
            <a:ext cx="48551" cy="45719"/>
          </a:xfrm>
          <a:prstGeom prst="rect">
            <a:avLst/>
          </a:prstGeom>
        </p:spPr>
      </p:pic>
      <p:pic>
        <p:nvPicPr>
          <p:cNvPr id="51" name="Grafik 50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3EADE0F9-5FC1-47FC-BBD4-4536CD4464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1159729" y="4596797"/>
            <a:ext cx="48551" cy="45719"/>
          </a:xfrm>
          <a:prstGeom prst="rect">
            <a:avLst/>
          </a:prstGeom>
        </p:spPr>
      </p:pic>
      <p:pic>
        <p:nvPicPr>
          <p:cNvPr id="52" name="Grafik 51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142EE56D-4A54-4416-8DA7-80A8243CA3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1621906" y="4537382"/>
            <a:ext cx="48551" cy="45719"/>
          </a:xfrm>
          <a:prstGeom prst="rect">
            <a:avLst/>
          </a:prstGeom>
        </p:spPr>
      </p:pic>
      <p:pic>
        <p:nvPicPr>
          <p:cNvPr id="53" name="Grafik 52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5FE8D3DF-DD1D-4CB8-93D7-489D7A5B79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1220853" y="4003983"/>
            <a:ext cx="48551" cy="45719"/>
          </a:xfrm>
          <a:prstGeom prst="rect">
            <a:avLst/>
          </a:prstGeom>
        </p:spPr>
      </p:pic>
      <p:pic>
        <p:nvPicPr>
          <p:cNvPr id="54" name="Grafik 53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0B2D5BCC-EDB8-4D8A-A7F9-8D86DD7AA7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1914674" y="3747309"/>
            <a:ext cx="48551" cy="45719"/>
          </a:xfrm>
          <a:prstGeom prst="rect">
            <a:avLst/>
          </a:prstGeom>
        </p:spPr>
      </p:pic>
      <p:pic>
        <p:nvPicPr>
          <p:cNvPr id="55" name="Grafik 54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EE7C7C64-54BF-40C4-B810-9E197E2C49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6444138" y="1740879"/>
            <a:ext cx="48551" cy="45719"/>
          </a:xfrm>
          <a:prstGeom prst="rect">
            <a:avLst/>
          </a:prstGeom>
        </p:spPr>
      </p:pic>
      <p:pic>
        <p:nvPicPr>
          <p:cNvPr id="56" name="Grafik 55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DB43CFE8-458F-47F8-8A4B-4F2533C4E7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7088352" y="2266260"/>
            <a:ext cx="48551" cy="45719"/>
          </a:xfrm>
          <a:prstGeom prst="rect">
            <a:avLst/>
          </a:prstGeom>
        </p:spPr>
      </p:pic>
      <p:pic>
        <p:nvPicPr>
          <p:cNvPr id="57" name="Grafik 56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88B309F2-1901-4740-8167-5D8B39661C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7600904" y="1956705"/>
            <a:ext cx="48551" cy="45719"/>
          </a:xfrm>
          <a:prstGeom prst="rect">
            <a:avLst/>
          </a:prstGeom>
        </p:spPr>
      </p:pic>
      <p:pic>
        <p:nvPicPr>
          <p:cNvPr id="58" name="Grafik 57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626674AF-0E50-4311-8A2A-D0BBDBBAD4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8063081" y="1897290"/>
            <a:ext cx="48551" cy="45719"/>
          </a:xfrm>
          <a:prstGeom prst="rect">
            <a:avLst/>
          </a:prstGeom>
        </p:spPr>
      </p:pic>
      <p:pic>
        <p:nvPicPr>
          <p:cNvPr id="59" name="Grafik 58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9CA2B5B4-1D39-47D2-85B7-14609C48E8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7662028" y="1363891"/>
            <a:ext cx="48551" cy="45719"/>
          </a:xfrm>
          <a:prstGeom prst="rect">
            <a:avLst/>
          </a:prstGeom>
        </p:spPr>
      </p:pic>
      <p:pic>
        <p:nvPicPr>
          <p:cNvPr id="60" name="Grafik 59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B4AE1743-16B7-4A1B-8A6E-F66627BC7A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8355849" y="1107217"/>
            <a:ext cx="48551" cy="45719"/>
          </a:xfrm>
          <a:prstGeom prst="rect">
            <a:avLst/>
          </a:prstGeom>
        </p:spPr>
      </p:pic>
      <p:pic>
        <p:nvPicPr>
          <p:cNvPr id="61" name="Grafik 60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4C0CB0F8-40E0-4C5C-9914-F65AF3B3E6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8296128" y="576094"/>
            <a:ext cx="48551" cy="45719"/>
          </a:xfrm>
          <a:prstGeom prst="rect">
            <a:avLst/>
          </a:prstGeom>
        </p:spPr>
      </p:pic>
      <p:pic>
        <p:nvPicPr>
          <p:cNvPr id="62" name="Grafik 61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41E20C83-EA75-42F6-BC26-7922E90388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8940342" y="1101475"/>
            <a:ext cx="48551" cy="45719"/>
          </a:xfrm>
          <a:prstGeom prst="rect">
            <a:avLst/>
          </a:prstGeom>
        </p:spPr>
      </p:pic>
      <p:pic>
        <p:nvPicPr>
          <p:cNvPr id="63" name="Grafik 62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FFEE7354-CCDB-4E65-B22C-3E6ACC5683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9452894" y="791920"/>
            <a:ext cx="48551" cy="45719"/>
          </a:xfrm>
          <a:prstGeom prst="rect">
            <a:avLst/>
          </a:prstGeom>
        </p:spPr>
      </p:pic>
      <p:pic>
        <p:nvPicPr>
          <p:cNvPr id="64" name="Grafik 63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A084736A-E344-40B6-9BF8-CBF3A33F85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9915071" y="732505"/>
            <a:ext cx="48551" cy="45719"/>
          </a:xfrm>
          <a:prstGeom prst="rect">
            <a:avLst/>
          </a:prstGeom>
        </p:spPr>
      </p:pic>
      <p:pic>
        <p:nvPicPr>
          <p:cNvPr id="65" name="Grafik 64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0E907D40-321F-41C0-89D4-1B39278F80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9514018" y="199106"/>
            <a:ext cx="48551" cy="45719"/>
          </a:xfrm>
          <a:prstGeom prst="rect">
            <a:avLst/>
          </a:prstGeom>
        </p:spPr>
      </p:pic>
      <p:pic>
        <p:nvPicPr>
          <p:cNvPr id="66" name="Grafik 65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13871DC2-C1B4-48AD-B102-740F67B18A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10207839" y="-57568"/>
            <a:ext cx="48551" cy="45719"/>
          </a:xfrm>
          <a:prstGeom prst="rect">
            <a:avLst/>
          </a:prstGeom>
        </p:spPr>
      </p:pic>
      <p:pic>
        <p:nvPicPr>
          <p:cNvPr id="67" name="Grafik 66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97524F0B-0369-49B9-B452-092382C19A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162702" y="1053803"/>
            <a:ext cx="48551" cy="45719"/>
          </a:xfrm>
          <a:prstGeom prst="rect">
            <a:avLst/>
          </a:prstGeom>
        </p:spPr>
      </p:pic>
      <p:pic>
        <p:nvPicPr>
          <p:cNvPr id="68" name="Grafik 67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51C18AD5-C6CE-430E-AA1E-7939D3110F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624879" y="994388"/>
            <a:ext cx="48551" cy="45719"/>
          </a:xfrm>
          <a:prstGeom prst="rect">
            <a:avLst/>
          </a:prstGeom>
        </p:spPr>
      </p:pic>
      <p:pic>
        <p:nvPicPr>
          <p:cNvPr id="69" name="Grafik 68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D581B215-67E5-4145-B7C3-1EAB9C1A12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223826" y="460989"/>
            <a:ext cx="48551" cy="45719"/>
          </a:xfrm>
          <a:prstGeom prst="rect">
            <a:avLst/>
          </a:prstGeom>
        </p:spPr>
      </p:pic>
      <p:pic>
        <p:nvPicPr>
          <p:cNvPr id="70" name="Grafik 69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153F94AF-011C-4DCD-A457-893286F61A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917647" y="204315"/>
            <a:ext cx="48551" cy="45719"/>
          </a:xfrm>
          <a:prstGeom prst="rect">
            <a:avLst/>
          </a:prstGeom>
        </p:spPr>
      </p:pic>
      <p:pic>
        <p:nvPicPr>
          <p:cNvPr id="71" name="Grafik 70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3DB81B21-33B5-4CD4-BD06-1E18309C85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2166518" y="1162493"/>
            <a:ext cx="48551" cy="45719"/>
          </a:xfrm>
          <a:prstGeom prst="rect">
            <a:avLst/>
          </a:prstGeom>
        </p:spPr>
      </p:pic>
      <p:pic>
        <p:nvPicPr>
          <p:cNvPr id="72" name="Grafik 71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4AB8D852-D231-4A14-824A-EC69F6330B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2106797" y="631370"/>
            <a:ext cx="48551" cy="45719"/>
          </a:xfrm>
          <a:prstGeom prst="rect">
            <a:avLst/>
          </a:prstGeom>
        </p:spPr>
      </p:pic>
      <p:pic>
        <p:nvPicPr>
          <p:cNvPr id="73" name="Grafik 72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99340565-0AC8-40B0-88E4-F9612B1C60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2751011" y="1156751"/>
            <a:ext cx="48551" cy="45719"/>
          </a:xfrm>
          <a:prstGeom prst="rect">
            <a:avLst/>
          </a:prstGeom>
        </p:spPr>
      </p:pic>
      <p:pic>
        <p:nvPicPr>
          <p:cNvPr id="74" name="Grafik 73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2075878D-31C3-4B7A-956E-65A1F9D3B9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3263563" y="847196"/>
            <a:ext cx="48551" cy="45719"/>
          </a:xfrm>
          <a:prstGeom prst="rect">
            <a:avLst/>
          </a:prstGeom>
        </p:spPr>
      </p:pic>
      <p:pic>
        <p:nvPicPr>
          <p:cNvPr id="75" name="Grafik 74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5D7DFA2A-6738-482C-B8EB-CC7E42F562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3725740" y="787781"/>
            <a:ext cx="48551" cy="45719"/>
          </a:xfrm>
          <a:prstGeom prst="rect">
            <a:avLst/>
          </a:prstGeom>
        </p:spPr>
      </p:pic>
      <p:pic>
        <p:nvPicPr>
          <p:cNvPr id="76" name="Grafik 75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392704AE-1A0F-45C9-84AF-C100B661D5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3324687" y="254382"/>
            <a:ext cx="48551" cy="45719"/>
          </a:xfrm>
          <a:prstGeom prst="rect">
            <a:avLst/>
          </a:prstGeom>
        </p:spPr>
      </p:pic>
      <p:pic>
        <p:nvPicPr>
          <p:cNvPr id="81" name="Grafik 80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A8429D3C-C81D-4DFE-A3D7-438BAB7167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363716" y="2946080"/>
            <a:ext cx="48551" cy="45719"/>
          </a:xfrm>
          <a:prstGeom prst="rect">
            <a:avLst/>
          </a:prstGeom>
        </p:spPr>
      </p:pic>
      <p:pic>
        <p:nvPicPr>
          <p:cNvPr id="82" name="Grafik 81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22CD8CBB-6A95-49F7-95B8-CA83CE1703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303995" y="2414957"/>
            <a:ext cx="48551" cy="45719"/>
          </a:xfrm>
          <a:prstGeom prst="rect">
            <a:avLst/>
          </a:prstGeom>
        </p:spPr>
      </p:pic>
      <p:pic>
        <p:nvPicPr>
          <p:cNvPr id="83" name="Grafik 82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551BAE2A-3079-44AA-9F96-009C5513E7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948209" y="2940338"/>
            <a:ext cx="48551" cy="45719"/>
          </a:xfrm>
          <a:prstGeom prst="rect">
            <a:avLst/>
          </a:prstGeom>
        </p:spPr>
      </p:pic>
      <p:pic>
        <p:nvPicPr>
          <p:cNvPr id="84" name="Grafik 83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7FD531DE-611F-421C-B55B-1F33B2E350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1460761" y="2630783"/>
            <a:ext cx="48551" cy="45719"/>
          </a:xfrm>
          <a:prstGeom prst="rect">
            <a:avLst/>
          </a:prstGeom>
        </p:spPr>
      </p:pic>
      <p:pic>
        <p:nvPicPr>
          <p:cNvPr id="85" name="Grafik 84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06AA63AE-1AAC-4C8C-85AA-986F17D9E7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1922938" y="2571368"/>
            <a:ext cx="48551" cy="45719"/>
          </a:xfrm>
          <a:prstGeom prst="rect">
            <a:avLst/>
          </a:prstGeom>
        </p:spPr>
      </p:pic>
      <p:pic>
        <p:nvPicPr>
          <p:cNvPr id="86" name="Grafik 85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B457F851-A256-432C-8E3B-015FA0ADB9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1521885" y="2037969"/>
            <a:ext cx="48551" cy="45719"/>
          </a:xfrm>
          <a:prstGeom prst="rect">
            <a:avLst/>
          </a:prstGeom>
        </p:spPr>
      </p:pic>
      <p:pic>
        <p:nvPicPr>
          <p:cNvPr id="77" name="Grafik 76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27C01DFE-8B39-465A-A4D0-B7ABD40C99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-1640100" y="2837390"/>
            <a:ext cx="48551" cy="45719"/>
          </a:xfrm>
          <a:prstGeom prst="rect">
            <a:avLst/>
          </a:prstGeom>
        </p:spPr>
      </p:pic>
      <p:pic>
        <p:nvPicPr>
          <p:cNvPr id="78" name="Grafik 77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E8CF6BCB-3BE5-48DF-AF3C-8821BFB7B8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-1177923" y="2777975"/>
            <a:ext cx="48551" cy="45719"/>
          </a:xfrm>
          <a:prstGeom prst="rect">
            <a:avLst/>
          </a:prstGeom>
        </p:spPr>
      </p:pic>
      <p:pic>
        <p:nvPicPr>
          <p:cNvPr id="79" name="Grafik 78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F53EE069-B6E4-470C-92A1-0D03FB50D6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-1578976" y="2244576"/>
            <a:ext cx="48551" cy="45719"/>
          </a:xfrm>
          <a:prstGeom prst="rect">
            <a:avLst/>
          </a:prstGeom>
        </p:spPr>
      </p:pic>
      <p:pic>
        <p:nvPicPr>
          <p:cNvPr id="80" name="Grafik 79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8C02EF76-48AF-4654-8EC8-CE5361C4B2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-885155" y="1987902"/>
            <a:ext cx="48551" cy="45719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FADE16A4-477D-4371-B1C5-CBFA34E727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8949" y="3114953"/>
            <a:ext cx="2057400" cy="2057400"/>
          </a:xfrm>
          <a:prstGeom prst="rect">
            <a:avLst/>
          </a:prstGeom>
          <a:effectLst>
            <a:outerShdw blurRad="50800" dist="38100" dir="2700000" sx="108000" sy="108000" algn="tl" rotWithShape="0">
              <a:prstClr val="black">
                <a:alpha val="48000"/>
              </a:prstClr>
            </a:outerShdw>
          </a:effectLst>
        </p:spPr>
      </p:pic>
      <p:sp>
        <p:nvSpPr>
          <p:cNvPr id="89" name="Textfeld 88">
            <a:extLst>
              <a:ext uri="{FF2B5EF4-FFF2-40B4-BE49-F238E27FC236}">
                <a16:creationId xmlns:a16="http://schemas.microsoft.com/office/drawing/2014/main" id="{60BDE589-159B-49C4-A3F2-9D485160B72F}"/>
              </a:ext>
            </a:extLst>
          </p:cNvPr>
          <p:cNvSpPr txBox="1"/>
          <p:nvPr/>
        </p:nvSpPr>
        <p:spPr>
          <a:xfrm>
            <a:off x="8306620" y="2758687"/>
            <a:ext cx="39098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48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Team Börse </a:t>
            </a:r>
          </a:p>
        </p:txBody>
      </p:sp>
      <p:sp>
        <p:nvSpPr>
          <p:cNvPr id="90" name="Textfeld 89">
            <a:extLst>
              <a:ext uri="{FF2B5EF4-FFF2-40B4-BE49-F238E27FC236}">
                <a16:creationId xmlns:a16="http://schemas.microsoft.com/office/drawing/2014/main" id="{1B45528B-B330-4840-AB2D-6C689F605475}"/>
              </a:ext>
            </a:extLst>
          </p:cNvPr>
          <p:cNvSpPr txBox="1"/>
          <p:nvPr/>
        </p:nvSpPr>
        <p:spPr>
          <a:xfrm>
            <a:off x="8957633" y="3604449"/>
            <a:ext cx="38684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Abschlusspräsentation</a:t>
            </a:r>
          </a:p>
        </p:txBody>
      </p:sp>
      <p:sp>
        <p:nvSpPr>
          <p:cNvPr id="91" name="Textfeld 90">
            <a:extLst>
              <a:ext uri="{FF2B5EF4-FFF2-40B4-BE49-F238E27FC236}">
                <a16:creationId xmlns:a16="http://schemas.microsoft.com/office/drawing/2014/main" id="{5714A738-CB0E-47E0-A60B-FC8886EA0BEB}"/>
              </a:ext>
            </a:extLst>
          </p:cNvPr>
          <p:cNvSpPr txBox="1"/>
          <p:nvPr/>
        </p:nvSpPr>
        <p:spPr>
          <a:xfrm>
            <a:off x="12278349" y="5901347"/>
            <a:ext cx="71961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Jeannine Bertrand, Jan Eger, Nicolas </a:t>
            </a:r>
            <a:r>
              <a:rPr kumimoji="0" lang="de-DE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Fürhaupter</a:t>
            </a: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, Timo Scheuermann, Velichka Popp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mpact" panose="020B0806030902050204" pitchFamily="34" charset="0"/>
                <a:ea typeface="+mn-ea"/>
                <a:cs typeface="+mn-cs"/>
              </a:rPr>
              <a:t>  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887239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 advTm="500">
        <p159:morph option="byObject"/>
      </p:transition>
    </mc:Choice>
    <mc:Fallback xmlns="">
      <p:transition spd="slow" advTm="50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207FB9-4BEC-48CA-99FD-F2F8633A5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889937D-EF4D-4B2E-B1FE-1FB5F62E3B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DE" sz="2000" dirty="0"/>
              <a:t>Grundlagen Aktienhandel</a:t>
            </a:r>
          </a:p>
          <a:p>
            <a:r>
              <a:rPr lang="de-DE" sz="2000" dirty="0"/>
              <a:t>Geschäftsprozess</a:t>
            </a:r>
            <a:endParaRPr lang="de-DE" dirty="0"/>
          </a:p>
          <a:p>
            <a:r>
              <a:rPr lang="de-DE" sz="2000" dirty="0"/>
              <a:t>Schnittstellen</a:t>
            </a:r>
          </a:p>
          <a:p>
            <a:r>
              <a:rPr lang="de-DE" sz="2000" dirty="0"/>
              <a:t>Organisation Gesamtprojekt</a:t>
            </a:r>
          </a:p>
          <a:p>
            <a:r>
              <a:rPr lang="de-DE" sz="2000" dirty="0"/>
              <a:t>Serverlandschaft und CI/CD</a:t>
            </a:r>
          </a:p>
          <a:p>
            <a:r>
              <a:rPr lang="de-DE" sz="2000" dirty="0"/>
              <a:t>Vorstellung der einzelnen Gruppen</a:t>
            </a:r>
          </a:p>
          <a:p>
            <a:pPr lvl="1"/>
            <a:r>
              <a:rPr lang="de-DE" sz="1800" dirty="0"/>
              <a:t>Börse</a:t>
            </a:r>
          </a:p>
          <a:p>
            <a:pPr lvl="1"/>
            <a:r>
              <a:rPr lang="de-DE" sz="1800" dirty="0"/>
              <a:t>Privatkundenbroker</a:t>
            </a:r>
          </a:p>
          <a:p>
            <a:pPr lvl="1"/>
            <a:r>
              <a:rPr lang="de-DE" sz="1800" dirty="0"/>
              <a:t>Geschäftskundenbroker</a:t>
            </a:r>
          </a:p>
          <a:p>
            <a:pPr lvl="1"/>
            <a:r>
              <a:rPr lang="de-DE" sz="1800" dirty="0"/>
              <a:t>Simulation</a:t>
            </a:r>
          </a:p>
          <a:p>
            <a:r>
              <a:rPr lang="de-DE" sz="2100" dirty="0"/>
              <a:t>Zeitlicher Aufwand Gesamtprojekt</a:t>
            </a:r>
          </a:p>
          <a:p>
            <a:r>
              <a:rPr lang="de-DE" sz="2000" dirty="0"/>
              <a:t>Reflexion des Projekts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8243E5C-4EFA-4BA8-B601-A8FAA16A4F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B0261-4ADD-4D32-A5B1-5BBF7463BEF8}" type="datetime1">
              <a:rPr lang="de-DE" smtClean="0"/>
              <a:t>28.04.2021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98F8648-C3FB-4557-B279-4253D2C847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WWI 18 SEA/C</a:t>
            </a:r>
          </a:p>
        </p:txBody>
      </p:sp>
      <p:sp>
        <p:nvSpPr>
          <p:cNvPr id="8" name="Foliennummernplatzhalter 6">
            <a:extLst>
              <a:ext uri="{FF2B5EF4-FFF2-40B4-BE49-F238E27FC236}">
                <a16:creationId xmlns:a16="http://schemas.microsoft.com/office/drawing/2014/main" id="{C8E2A428-7373-4002-824F-6DF089519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73505" y="6102660"/>
            <a:ext cx="510209" cy="365125"/>
          </a:xfrm>
        </p:spPr>
        <p:txBody>
          <a:bodyPr/>
          <a:lstStyle/>
          <a:p>
            <a:fld id="{C8E4CB9F-243C-4156-9AA2-01A91AA16573}" type="slidenum">
              <a:rPr lang="de-DE" smtClean="0"/>
              <a:pPr/>
              <a:t>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96479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6FF8CB0A-B152-435A-A367-8D22185EB8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632231">
            <a:off x="219362" y="1274163"/>
            <a:ext cx="5970486" cy="5051426"/>
          </a:xfrm>
          <a:prstGeom prst="rect">
            <a:avLst/>
          </a:prstGeom>
          <a:effectLst/>
        </p:spPr>
      </p:pic>
      <p:pic>
        <p:nvPicPr>
          <p:cNvPr id="7" name="Grafik 6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91F3DF39-B391-4361-994F-449997895C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85765">
            <a:off x="2350966" y="4161050"/>
            <a:ext cx="53299" cy="50190"/>
          </a:xfrm>
          <a:prstGeom prst="rect">
            <a:avLst/>
          </a:prstGeom>
        </p:spPr>
      </p:pic>
      <p:pic>
        <p:nvPicPr>
          <p:cNvPr id="4" name="Grafik 3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EB52DA50-EA1E-4E9F-BB63-D79C742388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972" y="4648360"/>
            <a:ext cx="59747" cy="56262"/>
          </a:xfrm>
          <a:prstGeom prst="rect">
            <a:avLst/>
          </a:prstGeom>
        </p:spPr>
      </p:pic>
      <p:pic>
        <p:nvPicPr>
          <p:cNvPr id="13" name="Grafik 12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45CC6602-71E6-4941-88DE-607E5C4DD1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1430" y="4399059"/>
            <a:ext cx="59747" cy="56262"/>
          </a:xfrm>
          <a:prstGeom prst="rect">
            <a:avLst/>
          </a:prstGeom>
        </p:spPr>
      </p:pic>
      <p:pic>
        <p:nvPicPr>
          <p:cNvPr id="14" name="Grafik 13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2A28B237-7611-4B08-9E93-1CAC90ED6A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54337">
            <a:off x="3503628" y="2447905"/>
            <a:ext cx="2003341" cy="1886487"/>
          </a:xfrm>
          <a:prstGeom prst="rect">
            <a:avLst/>
          </a:prstGeom>
        </p:spPr>
      </p:pic>
      <p:pic>
        <p:nvPicPr>
          <p:cNvPr id="19" name="Grafik 18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065E4B6E-1AAB-4142-B8C3-E601234C0E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4740917" y="1631889"/>
            <a:ext cx="3014552" cy="2838712"/>
          </a:xfrm>
          <a:prstGeom prst="rect">
            <a:avLst/>
          </a:prstGeom>
        </p:spPr>
      </p:pic>
      <p:pic>
        <p:nvPicPr>
          <p:cNvPr id="20" name="Grafik 19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5EC7DDED-AB36-40E4-936F-9B2EF3CEC8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5195267" y="782701"/>
            <a:ext cx="48551" cy="45719"/>
          </a:xfrm>
          <a:prstGeom prst="rect">
            <a:avLst/>
          </a:prstGeom>
        </p:spPr>
      </p:pic>
      <p:pic>
        <p:nvPicPr>
          <p:cNvPr id="21" name="Grafik 20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FBB8AD1E-8180-461E-87C3-266DC65DB3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5289225" y="1757262"/>
            <a:ext cx="48551" cy="45719"/>
          </a:xfrm>
          <a:prstGeom prst="rect">
            <a:avLst/>
          </a:prstGeom>
        </p:spPr>
      </p:pic>
      <p:pic>
        <p:nvPicPr>
          <p:cNvPr id="22" name="Grafik 21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80202D9E-40A8-4D7A-8569-A3433DF52B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4111115" y="2735828"/>
            <a:ext cx="48551" cy="45719"/>
          </a:xfrm>
          <a:prstGeom prst="rect">
            <a:avLst/>
          </a:prstGeom>
        </p:spPr>
      </p:pic>
      <p:pic>
        <p:nvPicPr>
          <p:cNvPr id="23" name="Grafik 22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5AAE114C-5D4B-4735-89EB-26E7E95A2C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56813">
            <a:off x="5062865" y="1326042"/>
            <a:ext cx="1224714" cy="1153276"/>
          </a:xfrm>
          <a:prstGeom prst="rect">
            <a:avLst/>
          </a:prstGeom>
        </p:spPr>
      </p:pic>
      <p:pic>
        <p:nvPicPr>
          <p:cNvPr id="24" name="Grafik 23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F8D5F52B-FC21-4713-B8CE-3479FB394C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5839481" y="1308082"/>
            <a:ext cx="48551" cy="45719"/>
          </a:xfrm>
          <a:prstGeom prst="rect">
            <a:avLst/>
          </a:prstGeom>
        </p:spPr>
      </p:pic>
      <p:pic>
        <p:nvPicPr>
          <p:cNvPr id="25" name="Grafik 24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BB6AF7CD-8AD0-47CF-A8EA-D121BB30B3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6352033" y="998527"/>
            <a:ext cx="48551" cy="45719"/>
          </a:xfrm>
          <a:prstGeom prst="rect">
            <a:avLst/>
          </a:prstGeom>
        </p:spPr>
      </p:pic>
      <p:pic>
        <p:nvPicPr>
          <p:cNvPr id="26" name="Grafik 25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37F3316F-2B2E-4D8A-AD25-342E83CA3F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6814210" y="939112"/>
            <a:ext cx="48551" cy="45719"/>
          </a:xfrm>
          <a:prstGeom prst="rect">
            <a:avLst/>
          </a:prstGeom>
        </p:spPr>
      </p:pic>
      <p:pic>
        <p:nvPicPr>
          <p:cNvPr id="27" name="Grafik 26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7986F179-050D-45E6-A42F-F3AB11B41A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6413157" y="405713"/>
            <a:ext cx="48551" cy="45719"/>
          </a:xfrm>
          <a:prstGeom prst="rect">
            <a:avLst/>
          </a:prstGeom>
        </p:spPr>
      </p:pic>
      <p:pic>
        <p:nvPicPr>
          <p:cNvPr id="28" name="Grafik 27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3F27E54F-7878-4B23-A997-96537FCB0E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7106978" y="149039"/>
            <a:ext cx="48551" cy="45719"/>
          </a:xfrm>
          <a:prstGeom prst="rect">
            <a:avLst/>
          </a:prstGeom>
        </p:spPr>
      </p:pic>
      <p:pic>
        <p:nvPicPr>
          <p:cNvPr id="29" name="Grafik 28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AFB82A07-754B-4563-B751-04E969C762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2161" y="3898881"/>
            <a:ext cx="48551" cy="45719"/>
          </a:xfrm>
          <a:prstGeom prst="rect">
            <a:avLst/>
          </a:prstGeom>
        </p:spPr>
      </p:pic>
      <p:pic>
        <p:nvPicPr>
          <p:cNvPr id="30" name="Grafik 29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5DB0CEE6-144F-4342-88E7-E032B4302E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8383">
            <a:off x="4327791" y="3130418"/>
            <a:ext cx="59747" cy="56262"/>
          </a:xfrm>
          <a:prstGeom prst="rect">
            <a:avLst/>
          </a:prstGeom>
        </p:spPr>
      </p:pic>
      <p:pic>
        <p:nvPicPr>
          <p:cNvPr id="31" name="Grafik 30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74D43FA2-3F9E-4D3E-A489-4144801757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8383">
            <a:off x="4999501" y="3170441"/>
            <a:ext cx="59747" cy="56262"/>
          </a:xfrm>
          <a:prstGeom prst="rect">
            <a:avLst/>
          </a:prstGeom>
        </p:spPr>
      </p:pic>
      <p:pic>
        <p:nvPicPr>
          <p:cNvPr id="32" name="Grafik 31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6E5BBD79-3CE1-4FD8-8699-0C35539B38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4824" y="4872950"/>
            <a:ext cx="59747" cy="56262"/>
          </a:xfrm>
          <a:prstGeom prst="rect">
            <a:avLst/>
          </a:prstGeom>
        </p:spPr>
      </p:pic>
      <p:pic>
        <p:nvPicPr>
          <p:cNvPr id="33" name="Grafik 32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826D399D-BFCB-40DD-9878-1488301819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2225" y="5278013"/>
            <a:ext cx="59747" cy="56262"/>
          </a:xfrm>
          <a:prstGeom prst="rect">
            <a:avLst/>
          </a:prstGeom>
        </p:spPr>
      </p:pic>
      <p:pic>
        <p:nvPicPr>
          <p:cNvPr id="34" name="Grafik 33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056197B3-DFAE-4123-82D0-D4D85C8CF7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620618">
            <a:off x="2302612" y="2704994"/>
            <a:ext cx="2076004" cy="1954912"/>
          </a:xfrm>
          <a:prstGeom prst="rect">
            <a:avLst/>
          </a:prstGeom>
        </p:spPr>
      </p:pic>
      <p:pic>
        <p:nvPicPr>
          <p:cNvPr id="35" name="Grafik 34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3A156044-744A-44F5-A46C-D473DD53DA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3967" y="3908608"/>
            <a:ext cx="59747" cy="56262"/>
          </a:xfrm>
          <a:prstGeom prst="rect">
            <a:avLst/>
          </a:prstGeom>
        </p:spPr>
      </p:pic>
      <p:pic>
        <p:nvPicPr>
          <p:cNvPr id="36" name="Grafik 35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DB1C8712-6FE0-4D01-A0EC-34EC6646D5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1177" y="5221751"/>
            <a:ext cx="59747" cy="56262"/>
          </a:xfrm>
          <a:prstGeom prst="rect">
            <a:avLst/>
          </a:prstGeom>
        </p:spPr>
      </p:pic>
      <p:pic>
        <p:nvPicPr>
          <p:cNvPr id="37" name="Grafik 36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7D2E0CE2-49A3-4F15-B8F0-74DF83E299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1853" y="4816688"/>
            <a:ext cx="59747" cy="56262"/>
          </a:xfrm>
          <a:prstGeom prst="rect">
            <a:avLst/>
          </a:prstGeom>
        </p:spPr>
      </p:pic>
      <p:pic>
        <p:nvPicPr>
          <p:cNvPr id="38" name="Grafik 37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B8535924-34A8-460F-A69E-115508BE67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04324">
            <a:off x="-288051" y="5885165"/>
            <a:ext cx="1190349" cy="1120917"/>
          </a:xfrm>
          <a:prstGeom prst="rect">
            <a:avLst/>
          </a:prstGeom>
        </p:spPr>
      </p:pic>
      <p:pic>
        <p:nvPicPr>
          <p:cNvPr id="39" name="Grafik 38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AF2CF4BE-0430-41CB-ADE1-2BB4689922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04525">
            <a:off x="771627" y="5328508"/>
            <a:ext cx="1346829" cy="1268270"/>
          </a:xfrm>
          <a:prstGeom prst="rect">
            <a:avLst/>
          </a:prstGeom>
        </p:spPr>
      </p:pic>
      <p:pic>
        <p:nvPicPr>
          <p:cNvPr id="40" name="Grafik 39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CC354769-5CF5-4540-BFD1-25387DB87F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212" y="5833869"/>
            <a:ext cx="59747" cy="56262"/>
          </a:xfrm>
          <a:prstGeom prst="rect">
            <a:avLst/>
          </a:prstGeom>
        </p:spPr>
      </p:pic>
      <p:pic>
        <p:nvPicPr>
          <p:cNvPr id="41" name="Grafik 40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0B20FF05-857E-406A-A517-17CAA05B70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077" y="5845085"/>
            <a:ext cx="59747" cy="56262"/>
          </a:xfrm>
          <a:prstGeom prst="rect">
            <a:avLst/>
          </a:prstGeom>
        </p:spPr>
      </p:pic>
      <p:pic>
        <p:nvPicPr>
          <p:cNvPr id="42" name="Grafik 41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B0997F3D-AFA4-42D9-B7CD-36493E92AD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5691" y="4953932"/>
            <a:ext cx="929470" cy="875255"/>
          </a:xfrm>
          <a:prstGeom prst="rect">
            <a:avLst/>
          </a:prstGeom>
        </p:spPr>
      </p:pic>
      <p:pic>
        <p:nvPicPr>
          <p:cNvPr id="43" name="Grafik 42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4A5248FC-6A1F-4CFD-B9EB-04124038F2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2490174" y="1071767"/>
            <a:ext cx="48551" cy="45719"/>
          </a:xfrm>
          <a:prstGeom prst="rect">
            <a:avLst/>
          </a:prstGeom>
        </p:spPr>
      </p:pic>
      <p:pic>
        <p:nvPicPr>
          <p:cNvPr id="44" name="Grafik 43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3F91A603-659D-4443-81BE-BF737A310D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3134388" y="1597148"/>
            <a:ext cx="48551" cy="45719"/>
          </a:xfrm>
          <a:prstGeom prst="rect">
            <a:avLst/>
          </a:prstGeom>
        </p:spPr>
      </p:pic>
      <p:pic>
        <p:nvPicPr>
          <p:cNvPr id="45" name="Grafik 44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DFD0EF51-A96F-43D6-9EC2-72F72F5F63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3646940" y="1287593"/>
            <a:ext cx="48551" cy="45719"/>
          </a:xfrm>
          <a:prstGeom prst="rect">
            <a:avLst/>
          </a:prstGeom>
        </p:spPr>
      </p:pic>
      <p:pic>
        <p:nvPicPr>
          <p:cNvPr id="46" name="Grafik 45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FB475E4A-38DF-426E-8227-A69F4C9992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4109117" y="1228178"/>
            <a:ext cx="48551" cy="45719"/>
          </a:xfrm>
          <a:prstGeom prst="rect">
            <a:avLst/>
          </a:prstGeom>
        </p:spPr>
      </p:pic>
      <p:pic>
        <p:nvPicPr>
          <p:cNvPr id="47" name="Grafik 46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1A2BE7DA-A950-4614-AA27-F8E5008B24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3708064" y="694779"/>
            <a:ext cx="48551" cy="45719"/>
          </a:xfrm>
          <a:prstGeom prst="rect">
            <a:avLst/>
          </a:prstGeom>
        </p:spPr>
      </p:pic>
      <p:pic>
        <p:nvPicPr>
          <p:cNvPr id="48" name="Grafik 47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16E377DC-47A8-4D19-AE2B-78DA3D68A0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4401885" y="438105"/>
            <a:ext cx="48551" cy="45719"/>
          </a:xfrm>
          <a:prstGeom prst="rect">
            <a:avLst/>
          </a:prstGeom>
        </p:spPr>
      </p:pic>
      <p:pic>
        <p:nvPicPr>
          <p:cNvPr id="49" name="Grafik 48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ED3463C9-36C6-4784-90B6-72AC63113F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2963" y="4380971"/>
            <a:ext cx="48551" cy="45719"/>
          </a:xfrm>
          <a:prstGeom prst="rect">
            <a:avLst/>
          </a:prstGeom>
        </p:spPr>
      </p:pic>
      <p:pic>
        <p:nvPicPr>
          <p:cNvPr id="50" name="Grafik 49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E2A2A330-94E0-423E-96CD-1141E6D7CE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647177" y="4906352"/>
            <a:ext cx="48551" cy="45719"/>
          </a:xfrm>
          <a:prstGeom prst="rect">
            <a:avLst/>
          </a:prstGeom>
        </p:spPr>
      </p:pic>
      <p:pic>
        <p:nvPicPr>
          <p:cNvPr id="51" name="Grafik 50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3EADE0F9-5FC1-47FC-BBD4-4536CD4464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1671634" y="4025377"/>
            <a:ext cx="1342875" cy="1264545"/>
          </a:xfrm>
          <a:prstGeom prst="rect">
            <a:avLst/>
          </a:prstGeom>
        </p:spPr>
      </p:pic>
      <p:pic>
        <p:nvPicPr>
          <p:cNvPr id="52" name="Grafik 51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142EE56D-4A54-4416-8DA7-80A8243CA3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1621906" y="4537382"/>
            <a:ext cx="48551" cy="45719"/>
          </a:xfrm>
          <a:prstGeom prst="rect">
            <a:avLst/>
          </a:prstGeom>
        </p:spPr>
      </p:pic>
      <p:pic>
        <p:nvPicPr>
          <p:cNvPr id="53" name="Grafik 52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5FE8D3DF-DD1D-4CB8-93D7-489D7A5B79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1220853" y="4003983"/>
            <a:ext cx="48551" cy="45719"/>
          </a:xfrm>
          <a:prstGeom prst="rect">
            <a:avLst/>
          </a:prstGeom>
        </p:spPr>
      </p:pic>
      <p:pic>
        <p:nvPicPr>
          <p:cNvPr id="54" name="Grafik 53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0B2D5BCC-EDB8-4D8A-A7F9-8D86DD7AA7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1914674" y="3747309"/>
            <a:ext cx="48551" cy="45719"/>
          </a:xfrm>
          <a:prstGeom prst="rect">
            <a:avLst/>
          </a:prstGeom>
        </p:spPr>
      </p:pic>
      <p:pic>
        <p:nvPicPr>
          <p:cNvPr id="55" name="Grafik 54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EE7C7C64-54BF-40C4-B810-9E197E2C49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6444138" y="1740879"/>
            <a:ext cx="48551" cy="45719"/>
          </a:xfrm>
          <a:prstGeom prst="rect">
            <a:avLst/>
          </a:prstGeom>
        </p:spPr>
      </p:pic>
      <p:pic>
        <p:nvPicPr>
          <p:cNvPr id="56" name="Grafik 55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DB43CFE8-458F-47F8-8A4B-4F2533C4E7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7088352" y="2266260"/>
            <a:ext cx="48551" cy="45719"/>
          </a:xfrm>
          <a:prstGeom prst="rect">
            <a:avLst/>
          </a:prstGeom>
        </p:spPr>
      </p:pic>
      <p:pic>
        <p:nvPicPr>
          <p:cNvPr id="57" name="Grafik 56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88B309F2-1901-4740-8167-5D8B39661C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7600904" y="1956705"/>
            <a:ext cx="48551" cy="45719"/>
          </a:xfrm>
          <a:prstGeom prst="rect">
            <a:avLst/>
          </a:prstGeom>
        </p:spPr>
      </p:pic>
      <p:pic>
        <p:nvPicPr>
          <p:cNvPr id="58" name="Grafik 57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626674AF-0E50-4311-8A2A-D0BBDBBAD4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8063081" y="1897290"/>
            <a:ext cx="48551" cy="45719"/>
          </a:xfrm>
          <a:prstGeom prst="rect">
            <a:avLst/>
          </a:prstGeom>
        </p:spPr>
      </p:pic>
      <p:pic>
        <p:nvPicPr>
          <p:cNvPr id="59" name="Grafik 58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9CA2B5B4-1D39-47D2-85B7-14609C48E8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6387332" y="820325"/>
            <a:ext cx="1481254" cy="1394852"/>
          </a:xfrm>
          <a:prstGeom prst="rect">
            <a:avLst/>
          </a:prstGeom>
        </p:spPr>
      </p:pic>
      <p:pic>
        <p:nvPicPr>
          <p:cNvPr id="60" name="Grafik 59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B4AE1743-16B7-4A1B-8A6E-F66627BC7A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8355849" y="1107217"/>
            <a:ext cx="48551" cy="45719"/>
          </a:xfrm>
          <a:prstGeom prst="rect">
            <a:avLst/>
          </a:prstGeom>
        </p:spPr>
      </p:pic>
      <p:pic>
        <p:nvPicPr>
          <p:cNvPr id="61" name="Grafik 60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4C0CB0F8-40E0-4C5C-9914-F65AF3B3E6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05406">
            <a:off x="7214297" y="421887"/>
            <a:ext cx="1427096" cy="1343852"/>
          </a:xfrm>
          <a:prstGeom prst="rect">
            <a:avLst/>
          </a:prstGeom>
        </p:spPr>
      </p:pic>
      <p:pic>
        <p:nvPicPr>
          <p:cNvPr id="62" name="Grafik 61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41E20C83-EA75-42F6-BC26-7922E90388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8940342" y="1101475"/>
            <a:ext cx="48551" cy="45719"/>
          </a:xfrm>
          <a:prstGeom prst="rect">
            <a:avLst/>
          </a:prstGeom>
        </p:spPr>
      </p:pic>
      <p:pic>
        <p:nvPicPr>
          <p:cNvPr id="63" name="Grafik 62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FFEE7354-CCDB-4E65-B22C-3E6ACC5683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9452894" y="791920"/>
            <a:ext cx="48551" cy="45719"/>
          </a:xfrm>
          <a:prstGeom prst="rect">
            <a:avLst/>
          </a:prstGeom>
        </p:spPr>
      </p:pic>
      <p:pic>
        <p:nvPicPr>
          <p:cNvPr id="64" name="Grafik 63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A084736A-E344-40B6-9BF8-CBF3A33F85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8434529" y="-386472"/>
            <a:ext cx="1613665" cy="1519539"/>
          </a:xfrm>
          <a:prstGeom prst="rect">
            <a:avLst/>
          </a:prstGeom>
        </p:spPr>
      </p:pic>
      <p:pic>
        <p:nvPicPr>
          <p:cNvPr id="65" name="Grafik 64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0E907D40-321F-41C0-89D4-1B39278F80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9514018" y="199106"/>
            <a:ext cx="48551" cy="45719"/>
          </a:xfrm>
          <a:prstGeom prst="rect">
            <a:avLst/>
          </a:prstGeom>
        </p:spPr>
      </p:pic>
      <p:pic>
        <p:nvPicPr>
          <p:cNvPr id="66" name="Grafik 65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13871DC2-C1B4-48AD-B102-740F67B18A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10207839" y="-57568"/>
            <a:ext cx="48551" cy="45719"/>
          </a:xfrm>
          <a:prstGeom prst="rect">
            <a:avLst/>
          </a:prstGeom>
        </p:spPr>
      </p:pic>
      <p:pic>
        <p:nvPicPr>
          <p:cNvPr id="67" name="Grafik 66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97524F0B-0369-49B9-B452-092382C19A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162702" y="1053803"/>
            <a:ext cx="48551" cy="45719"/>
          </a:xfrm>
          <a:prstGeom prst="rect">
            <a:avLst/>
          </a:prstGeom>
        </p:spPr>
      </p:pic>
      <p:pic>
        <p:nvPicPr>
          <p:cNvPr id="68" name="Grafik 67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51C18AD5-C6CE-430E-AA1E-7939D3110F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624879" y="994388"/>
            <a:ext cx="48551" cy="45719"/>
          </a:xfrm>
          <a:prstGeom prst="rect">
            <a:avLst/>
          </a:prstGeom>
        </p:spPr>
      </p:pic>
      <p:pic>
        <p:nvPicPr>
          <p:cNvPr id="69" name="Grafik 68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D581B215-67E5-4145-B7C3-1EAB9C1A12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223826" y="460989"/>
            <a:ext cx="48551" cy="45719"/>
          </a:xfrm>
          <a:prstGeom prst="rect">
            <a:avLst/>
          </a:prstGeom>
        </p:spPr>
      </p:pic>
      <p:pic>
        <p:nvPicPr>
          <p:cNvPr id="70" name="Grafik 69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153F94AF-011C-4DCD-A457-893286F61A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917647" y="204315"/>
            <a:ext cx="48551" cy="45719"/>
          </a:xfrm>
          <a:prstGeom prst="rect">
            <a:avLst/>
          </a:prstGeom>
        </p:spPr>
      </p:pic>
      <p:pic>
        <p:nvPicPr>
          <p:cNvPr id="71" name="Grafik 70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3DB81B21-33B5-4CD4-BD06-1E18309C85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2166518" y="1162493"/>
            <a:ext cx="48551" cy="45719"/>
          </a:xfrm>
          <a:prstGeom prst="rect">
            <a:avLst/>
          </a:prstGeom>
        </p:spPr>
      </p:pic>
      <p:pic>
        <p:nvPicPr>
          <p:cNvPr id="72" name="Grafik 71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4AB8D852-D231-4A14-824A-EC69F6330B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2106797" y="631370"/>
            <a:ext cx="48551" cy="45719"/>
          </a:xfrm>
          <a:prstGeom prst="rect">
            <a:avLst/>
          </a:prstGeom>
        </p:spPr>
      </p:pic>
      <p:pic>
        <p:nvPicPr>
          <p:cNvPr id="73" name="Grafik 72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99340565-0AC8-40B0-88E4-F9612B1C60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2751011" y="1156751"/>
            <a:ext cx="48551" cy="45719"/>
          </a:xfrm>
          <a:prstGeom prst="rect">
            <a:avLst/>
          </a:prstGeom>
        </p:spPr>
      </p:pic>
      <p:pic>
        <p:nvPicPr>
          <p:cNvPr id="74" name="Grafik 73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2075878D-31C3-4B7A-956E-65A1F9D3B9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3263563" y="847196"/>
            <a:ext cx="48551" cy="45719"/>
          </a:xfrm>
          <a:prstGeom prst="rect">
            <a:avLst/>
          </a:prstGeom>
        </p:spPr>
      </p:pic>
      <p:pic>
        <p:nvPicPr>
          <p:cNvPr id="75" name="Grafik 74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5D7DFA2A-6738-482C-B8EB-CC7E42F562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3725740" y="787781"/>
            <a:ext cx="48551" cy="45719"/>
          </a:xfrm>
          <a:prstGeom prst="rect">
            <a:avLst/>
          </a:prstGeom>
        </p:spPr>
      </p:pic>
      <p:pic>
        <p:nvPicPr>
          <p:cNvPr id="76" name="Grafik 75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392704AE-1A0F-45C9-84AF-C100B661D5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3324687" y="254382"/>
            <a:ext cx="48551" cy="45719"/>
          </a:xfrm>
          <a:prstGeom prst="rect">
            <a:avLst/>
          </a:prstGeom>
        </p:spPr>
      </p:pic>
      <p:pic>
        <p:nvPicPr>
          <p:cNvPr id="81" name="Grafik 80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A8429D3C-C81D-4DFE-A3D7-438BAB7167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363716" y="2946080"/>
            <a:ext cx="48551" cy="45719"/>
          </a:xfrm>
          <a:prstGeom prst="rect">
            <a:avLst/>
          </a:prstGeom>
        </p:spPr>
      </p:pic>
      <p:pic>
        <p:nvPicPr>
          <p:cNvPr id="82" name="Grafik 81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22CD8CBB-6A95-49F7-95B8-CA83CE1703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303995" y="2414957"/>
            <a:ext cx="48551" cy="45719"/>
          </a:xfrm>
          <a:prstGeom prst="rect">
            <a:avLst/>
          </a:prstGeom>
        </p:spPr>
      </p:pic>
      <p:pic>
        <p:nvPicPr>
          <p:cNvPr id="83" name="Grafik 82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551BAE2A-3079-44AA-9F96-009C5513E7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948209" y="2940338"/>
            <a:ext cx="48551" cy="45719"/>
          </a:xfrm>
          <a:prstGeom prst="rect">
            <a:avLst/>
          </a:prstGeom>
        </p:spPr>
      </p:pic>
      <p:pic>
        <p:nvPicPr>
          <p:cNvPr id="84" name="Grafik 83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7FD531DE-611F-421C-B55B-1F33B2E350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1460761" y="2630783"/>
            <a:ext cx="48551" cy="45719"/>
          </a:xfrm>
          <a:prstGeom prst="rect">
            <a:avLst/>
          </a:prstGeom>
        </p:spPr>
      </p:pic>
      <p:pic>
        <p:nvPicPr>
          <p:cNvPr id="85" name="Grafik 84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06AA63AE-1AAC-4C8C-85AA-986F17D9E7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1922938" y="2571368"/>
            <a:ext cx="48551" cy="45719"/>
          </a:xfrm>
          <a:prstGeom prst="rect">
            <a:avLst/>
          </a:prstGeom>
        </p:spPr>
      </p:pic>
      <p:pic>
        <p:nvPicPr>
          <p:cNvPr id="86" name="Grafik 85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B457F851-A256-432C-8E3B-015FA0ADB9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1521885" y="2037969"/>
            <a:ext cx="48551" cy="45719"/>
          </a:xfrm>
          <a:prstGeom prst="rect">
            <a:avLst/>
          </a:prstGeom>
        </p:spPr>
      </p:pic>
      <p:pic>
        <p:nvPicPr>
          <p:cNvPr id="77" name="Grafik 76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27C01DFE-8B39-465A-A4D0-B7ABD40C99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-1640100" y="2837390"/>
            <a:ext cx="48551" cy="45719"/>
          </a:xfrm>
          <a:prstGeom prst="rect">
            <a:avLst/>
          </a:prstGeom>
        </p:spPr>
      </p:pic>
      <p:pic>
        <p:nvPicPr>
          <p:cNvPr id="78" name="Grafik 77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E8CF6BCB-3BE5-48DF-AF3C-8821BFB7B8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-1177923" y="2777975"/>
            <a:ext cx="48551" cy="45719"/>
          </a:xfrm>
          <a:prstGeom prst="rect">
            <a:avLst/>
          </a:prstGeom>
        </p:spPr>
      </p:pic>
      <p:pic>
        <p:nvPicPr>
          <p:cNvPr id="79" name="Grafik 78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F53EE069-B6E4-470C-92A1-0D03FB50D6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-1578976" y="2244576"/>
            <a:ext cx="48551" cy="45719"/>
          </a:xfrm>
          <a:prstGeom prst="rect">
            <a:avLst/>
          </a:prstGeom>
        </p:spPr>
      </p:pic>
      <p:pic>
        <p:nvPicPr>
          <p:cNvPr id="80" name="Grafik 79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8C02EF76-48AF-4654-8EC8-CE5361C4B2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-885155" y="1987902"/>
            <a:ext cx="48551" cy="45719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FADE16A4-477D-4371-B1C5-CBFA34E727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2852" y="-2135408"/>
            <a:ext cx="2057400" cy="2057400"/>
          </a:xfrm>
          <a:prstGeom prst="rect">
            <a:avLst/>
          </a:prstGeom>
          <a:effectLst>
            <a:outerShdw blurRad="50800" dist="38100" dir="2700000" sx="108000" sy="108000" algn="tl" rotWithShape="0">
              <a:prstClr val="black">
                <a:alpha val="48000"/>
              </a:prstClr>
            </a:outerShdw>
          </a:effectLst>
        </p:spPr>
      </p:pic>
      <p:sp>
        <p:nvSpPr>
          <p:cNvPr id="90" name="Textfeld 89">
            <a:extLst>
              <a:ext uri="{FF2B5EF4-FFF2-40B4-BE49-F238E27FC236}">
                <a16:creationId xmlns:a16="http://schemas.microsoft.com/office/drawing/2014/main" id="{6EB3ABAC-66B1-4BD3-98F1-0550611A3E29}"/>
              </a:ext>
            </a:extLst>
          </p:cNvPr>
          <p:cNvSpPr txBox="1"/>
          <p:nvPr/>
        </p:nvSpPr>
        <p:spPr>
          <a:xfrm>
            <a:off x="8595522" y="2728079"/>
            <a:ext cx="39098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4800" b="0" i="0" u="none" strike="noStrike" kern="1200" cap="none" spc="0" normalizeH="0" baseline="0" noProof="0" dirty="0">
                <a:ln>
                  <a:noFill/>
                </a:ln>
                <a:solidFill>
                  <a:srgbClr val="ECE9E2"/>
                </a:solidFill>
                <a:effectLst>
                  <a:outerShdw blurRad="50800" dist="50800" dir="5400000" algn="ctr" rotWithShape="0">
                    <a:srgbClr val="60664A"/>
                  </a:outerShdw>
                </a:effectLst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Team Börse </a:t>
            </a:r>
          </a:p>
        </p:txBody>
      </p:sp>
      <p:sp>
        <p:nvSpPr>
          <p:cNvPr id="91" name="Textfeld 90">
            <a:extLst>
              <a:ext uri="{FF2B5EF4-FFF2-40B4-BE49-F238E27FC236}">
                <a16:creationId xmlns:a16="http://schemas.microsoft.com/office/drawing/2014/main" id="{1017D9BE-B660-4B3B-B6CB-2A8B56C689FA}"/>
              </a:ext>
            </a:extLst>
          </p:cNvPr>
          <p:cNvSpPr txBox="1"/>
          <p:nvPr/>
        </p:nvSpPr>
        <p:spPr>
          <a:xfrm>
            <a:off x="8696130" y="3671931"/>
            <a:ext cx="45626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>
              <a:defRPr sz="3600">
                <a:solidFill>
                  <a:srgbClr val="ECE9E2"/>
                </a:solidFill>
                <a:effectLst>
                  <a:outerShdw blurRad="50800" dist="50800" dir="5400000" algn="ctr" rotWithShape="0">
                    <a:srgbClr val="60664A"/>
                  </a:outerShdw>
                </a:effectLst>
                <a:latin typeface="Impact" panose="020B0806030902050204" pitchFamily="34" charset="0"/>
                <a:cs typeface="Biome" panose="020B0502040204020203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2000" dirty="0" err="1">
                <a:latin typeface="Arial" panose="020B0604020202020204" pitchFamily="34" charset="0"/>
                <a:cs typeface="Arial" panose="020B0604020202020204" pitchFamily="34" charset="0"/>
              </a:rPr>
              <a:t>Abschlussp</a:t>
            </a:r>
            <a:r>
              <a:rPr kumimoji="0" lang="de-DE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CE9E2"/>
                </a:solidFill>
                <a:effectLst>
                  <a:outerShdw blurRad="50800" dist="50800" dir="5400000" algn="ctr" rotWithShape="0">
                    <a:srgbClr val="60664A"/>
                  </a:outerShdw>
                </a:effectLst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räsentation</a:t>
            </a:r>
            <a:endParaRPr kumimoji="0" lang="de-DE" sz="2000" b="0" i="0" u="none" strike="noStrike" kern="1200" cap="none" spc="0" normalizeH="0" baseline="0" noProof="0" dirty="0">
              <a:ln>
                <a:noFill/>
              </a:ln>
              <a:solidFill>
                <a:srgbClr val="ECE9E2"/>
              </a:solidFill>
              <a:effectLst>
                <a:outerShdw blurRad="50800" dist="50800" dir="5400000" algn="ctr" rotWithShape="0">
                  <a:srgbClr val="60664A"/>
                </a:outerShdw>
              </a:effectLst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2" name="Textfeld 91">
            <a:extLst>
              <a:ext uri="{FF2B5EF4-FFF2-40B4-BE49-F238E27FC236}">
                <a16:creationId xmlns:a16="http://schemas.microsoft.com/office/drawing/2014/main" id="{F072B801-CE18-4B33-A49B-3B21394CA1E2}"/>
              </a:ext>
            </a:extLst>
          </p:cNvPr>
          <p:cNvSpPr txBox="1"/>
          <p:nvPr/>
        </p:nvSpPr>
        <p:spPr>
          <a:xfrm>
            <a:off x="4505298" y="5869351"/>
            <a:ext cx="71961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Jeannine Bertrand, Jan Eger, Nicolas </a:t>
            </a:r>
            <a:r>
              <a:rPr kumimoji="0" lang="de-DE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Fürhaupter</a:t>
            </a: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, Timo Scheuermann, Velichka Popp</a:t>
            </a: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mpact" panose="020B0806030902050204" pitchFamily="34" charset="0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mpact" panose="020B0806030902050204" pitchFamily="34" charset="0"/>
                <a:ea typeface="+mn-ea"/>
                <a:cs typeface="+mn-cs"/>
              </a:rPr>
              <a:t>  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068489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 advTm="3000">
        <p159:morph option="byObject"/>
      </p:transition>
    </mc:Choice>
    <mc:Fallback xmlns="">
      <p:transition spd="slow" advTm="3000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E4996E-2194-4452-82F4-0B6DA1E63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Börse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BBDA748-555D-4B95-92FE-39B145DD2D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de-DE" sz="2000" dirty="0"/>
              <a:t>Gruppenmitglieder:</a:t>
            </a:r>
          </a:p>
          <a:p>
            <a:r>
              <a:rPr lang="de-DE" sz="2000" dirty="0" err="1"/>
              <a:t>Velichka</a:t>
            </a:r>
            <a:r>
              <a:rPr lang="de-DE" sz="2000" dirty="0"/>
              <a:t> Popp, Nicolas </a:t>
            </a:r>
            <a:r>
              <a:rPr lang="de-DE" sz="2000" dirty="0" err="1"/>
              <a:t>Fürhaupter</a:t>
            </a:r>
            <a:r>
              <a:rPr lang="de-DE" sz="2000" dirty="0"/>
              <a:t>, Jan Eger,</a:t>
            </a:r>
          </a:p>
          <a:p>
            <a:r>
              <a:rPr lang="de-DE" sz="2000" dirty="0"/>
              <a:t>Timo Scheuermann, Jeannine Bertrand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8D97D6F-2DF6-4ABE-BD22-7C91CD9469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D8B80-AC2F-4E0F-A3D1-77A1CA69D9FF}" type="datetime1">
              <a:rPr lang="de-DE" smtClean="0"/>
              <a:t>28.04.2021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7E6C7AD-72A3-4477-93B2-CFC8585A10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WWI 18 SEA/C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922B5B8-2D8E-48E9-A052-A6835321B2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4CB9F-243C-4156-9AA2-01A91AA16573}" type="slidenum">
              <a:rPr lang="de-DE" smtClean="0"/>
              <a:pPr/>
              <a:t>21</a:t>
            </a:fld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5DDF2A9A-2662-43D9-9C7A-EBA3203C03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40629">
            <a:off x="7968409" y="524533"/>
            <a:ext cx="3255878" cy="3255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4501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ihandform: Form 22">
            <a:extLst>
              <a:ext uri="{FF2B5EF4-FFF2-40B4-BE49-F238E27FC236}">
                <a16:creationId xmlns:a16="http://schemas.microsoft.com/office/drawing/2014/main" id="{E3A604AC-9C6A-477D-BFA7-443023C9C642}"/>
              </a:ext>
            </a:extLst>
          </p:cNvPr>
          <p:cNvSpPr/>
          <p:nvPr/>
        </p:nvSpPr>
        <p:spPr>
          <a:xfrm>
            <a:off x="6668007" y="3176016"/>
            <a:ext cx="2417064" cy="1158240"/>
          </a:xfrm>
          <a:custGeom>
            <a:avLst/>
            <a:gdLst>
              <a:gd name="connsiteX0" fmla="*/ 0 w 2215613"/>
              <a:gd name="connsiteY0" fmla="*/ 0 h 886245"/>
              <a:gd name="connsiteX1" fmla="*/ 1772491 w 2215613"/>
              <a:gd name="connsiteY1" fmla="*/ 0 h 886245"/>
              <a:gd name="connsiteX2" fmla="*/ 2215613 w 2215613"/>
              <a:gd name="connsiteY2" fmla="*/ 443123 h 886245"/>
              <a:gd name="connsiteX3" fmla="*/ 1772491 w 2215613"/>
              <a:gd name="connsiteY3" fmla="*/ 886245 h 886245"/>
              <a:gd name="connsiteX4" fmla="*/ 0 w 2215613"/>
              <a:gd name="connsiteY4" fmla="*/ 886245 h 886245"/>
              <a:gd name="connsiteX5" fmla="*/ 443123 w 2215613"/>
              <a:gd name="connsiteY5" fmla="*/ 443123 h 886245"/>
              <a:gd name="connsiteX6" fmla="*/ 0 w 2215613"/>
              <a:gd name="connsiteY6" fmla="*/ 0 h 886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15613" h="886245">
                <a:moveTo>
                  <a:pt x="0" y="0"/>
                </a:moveTo>
                <a:lnTo>
                  <a:pt x="1772491" y="0"/>
                </a:lnTo>
                <a:lnTo>
                  <a:pt x="2215613" y="443123"/>
                </a:lnTo>
                <a:lnTo>
                  <a:pt x="1772491" y="886245"/>
                </a:lnTo>
                <a:lnTo>
                  <a:pt x="0" y="886245"/>
                </a:lnTo>
                <a:lnTo>
                  <a:pt x="443123" y="44312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95130" tIns="17336" rIns="460458" bIns="17336" numCol="1" spcCol="1270" anchor="ctr" anchorCtr="0">
            <a:noAutofit/>
          </a:bodyPr>
          <a:lstStyle/>
          <a:p>
            <a:pPr marL="0" lvl="0" indent="0" algn="ctr" defTabSz="577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de-DE" sz="1300" dirty="0"/>
              <a:t>Clearing</a:t>
            </a:r>
            <a:endParaRPr lang="de-DE" sz="1300" kern="1200" dirty="0"/>
          </a:p>
        </p:txBody>
      </p:sp>
      <p:sp>
        <p:nvSpPr>
          <p:cNvPr id="24" name="Freihandform: Form 23">
            <a:extLst>
              <a:ext uri="{FF2B5EF4-FFF2-40B4-BE49-F238E27FC236}">
                <a16:creationId xmlns:a16="http://schemas.microsoft.com/office/drawing/2014/main" id="{405954D4-8520-4D74-B559-EF2450D7F7EE}"/>
              </a:ext>
            </a:extLst>
          </p:cNvPr>
          <p:cNvSpPr/>
          <p:nvPr/>
        </p:nvSpPr>
        <p:spPr>
          <a:xfrm>
            <a:off x="8624823" y="3182112"/>
            <a:ext cx="2417064" cy="1158240"/>
          </a:xfrm>
          <a:custGeom>
            <a:avLst/>
            <a:gdLst>
              <a:gd name="connsiteX0" fmla="*/ 0 w 2215613"/>
              <a:gd name="connsiteY0" fmla="*/ 0 h 886245"/>
              <a:gd name="connsiteX1" fmla="*/ 1772491 w 2215613"/>
              <a:gd name="connsiteY1" fmla="*/ 0 h 886245"/>
              <a:gd name="connsiteX2" fmla="*/ 2215613 w 2215613"/>
              <a:gd name="connsiteY2" fmla="*/ 443123 h 886245"/>
              <a:gd name="connsiteX3" fmla="*/ 1772491 w 2215613"/>
              <a:gd name="connsiteY3" fmla="*/ 886245 h 886245"/>
              <a:gd name="connsiteX4" fmla="*/ 0 w 2215613"/>
              <a:gd name="connsiteY4" fmla="*/ 886245 h 886245"/>
              <a:gd name="connsiteX5" fmla="*/ 443123 w 2215613"/>
              <a:gd name="connsiteY5" fmla="*/ 443123 h 886245"/>
              <a:gd name="connsiteX6" fmla="*/ 0 w 2215613"/>
              <a:gd name="connsiteY6" fmla="*/ 0 h 886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15613" h="886245">
                <a:moveTo>
                  <a:pt x="0" y="0"/>
                </a:moveTo>
                <a:lnTo>
                  <a:pt x="1772491" y="0"/>
                </a:lnTo>
                <a:lnTo>
                  <a:pt x="2215613" y="443123"/>
                </a:lnTo>
                <a:lnTo>
                  <a:pt x="1772491" y="886245"/>
                </a:lnTo>
                <a:lnTo>
                  <a:pt x="0" y="886245"/>
                </a:lnTo>
                <a:lnTo>
                  <a:pt x="443123" y="44312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95130" tIns="17336" rIns="460458" bIns="17336" numCol="1" spcCol="1270" anchor="ctr" anchorCtr="0">
            <a:noAutofit/>
          </a:bodyPr>
          <a:lstStyle/>
          <a:p>
            <a:pPr marL="0" lvl="0" indent="0" algn="ctr" defTabSz="577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de-DE" sz="1300" kern="1200" dirty="0"/>
              <a:t>Rechnung</a:t>
            </a:r>
          </a:p>
        </p:txBody>
      </p:sp>
      <p:sp>
        <p:nvSpPr>
          <p:cNvPr id="15" name="Freihandform: Form 14">
            <a:extLst>
              <a:ext uri="{FF2B5EF4-FFF2-40B4-BE49-F238E27FC236}">
                <a16:creationId xmlns:a16="http://schemas.microsoft.com/office/drawing/2014/main" id="{12505D0C-5851-47D3-85A6-D1BA6E34FA61}"/>
              </a:ext>
            </a:extLst>
          </p:cNvPr>
          <p:cNvSpPr/>
          <p:nvPr/>
        </p:nvSpPr>
        <p:spPr>
          <a:xfrm>
            <a:off x="748791" y="3182112"/>
            <a:ext cx="2417064" cy="1158240"/>
          </a:xfrm>
          <a:custGeom>
            <a:avLst/>
            <a:gdLst>
              <a:gd name="connsiteX0" fmla="*/ 0 w 2215613"/>
              <a:gd name="connsiteY0" fmla="*/ 0 h 886245"/>
              <a:gd name="connsiteX1" fmla="*/ 1772491 w 2215613"/>
              <a:gd name="connsiteY1" fmla="*/ 0 h 886245"/>
              <a:gd name="connsiteX2" fmla="*/ 2215613 w 2215613"/>
              <a:gd name="connsiteY2" fmla="*/ 443123 h 886245"/>
              <a:gd name="connsiteX3" fmla="*/ 1772491 w 2215613"/>
              <a:gd name="connsiteY3" fmla="*/ 886245 h 886245"/>
              <a:gd name="connsiteX4" fmla="*/ 0 w 2215613"/>
              <a:gd name="connsiteY4" fmla="*/ 886245 h 886245"/>
              <a:gd name="connsiteX5" fmla="*/ 443123 w 2215613"/>
              <a:gd name="connsiteY5" fmla="*/ 443123 h 886245"/>
              <a:gd name="connsiteX6" fmla="*/ 0 w 2215613"/>
              <a:gd name="connsiteY6" fmla="*/ 0 h 886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15613" h="886245">
                <a:moveTo>
                  <a:pt x="0" y="0"/>
                </a:moveTo>
                <a:lnTo>
                  <a:pt x="1772491" y="0"/>
                </a:lnTo>
                <a:lnTo>
                  <a:pt x="2215613" y="443123"/>
                </a:lnTo>
                <a:lnTo>
                  <a:pt x="1772491" y="886245"/>
                </a:lnTo>
                <a:lnTo>
                  <a:pt x="0" y="886245"/>
                </a:lnTo>
                <a:lnTo>
                  <a:pt x="443123" y="44312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95130" tIns="17336" rIns="460458" bIns="17336" numCol="1" spcCol="1270" anchor="ctr" anchorCtr="0">
            <a:noAutofit/>
          </a:bodyPr>
          <a:lstStyle/>
          <a:p>
            <a:pPr marL="0" lvl="0" indent="0" algn="ctr" defTabSz="577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de-DE" sz="1300" kern="1200" dirty="0"/>
              <a:t>Authentifizierung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68C7EAB-C609-4FB4-B906-715541BE0D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Geschäftsprozess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301A4EF-8A5F-468A-9582-447F1B16A3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7. April 2021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3F2B451-01B6-47B3-BC77-853CBA6805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WWI 18 SEA/C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F9778AC-916E-40F3-A89E-FEE6AE3E7B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4CB9F-243C-4156-9AA2-01A91AA16573}" type="slidenum">
              <a:rPr lang="de-DE" smtClean="0"/>
              <a:pPr/>
              <a:t>22</a:t>
            </a:fld>
            <a:endParaRPr lang="de-DE" dirty="0"/>
          </a:p>
        </p:txBody>
      </p: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FD7A1B0F-2291-4236-92EB-AF03F0B886C5}"/>
              </a:ext>
            </a:extLst>
          </p:cNvPr>
          <p:cNvGrpSpPr/>
          <p:nvPr/>
        </p:nvGrpSpPr>
        <p:grpSpPr>
          <a:xfrm>
            <a:off x="2717799" y="3176016"/>
            <a:ext cx="4398264" cy="1164336"/>
            <a:chOff x="2819400" y="3176016"/>
            <a:chExt cx="4398264" cy="1164336"/>
          </a:xfrm>
        </p:grpSpPr>
        <p:sp>
          <p:nvSpPr>
            <p:cNvPr id="22" name="Freihandform: Form 21">
              <a:extLst>
                <a:ext uri="{FF2B5EF4-FFF2-40B4-BE49-F238E27FC236}">
                  <a16:creationId xmlns:a16="http://schemas.microsoft.com/office/drawing/2014/main" id="{6EB34964-C8A8-4379-970C-11A4F83CC0F7}"/>
                </a:ext>
              </a:extLst>
            </p:cNvPr>
            <p:cNvSpPr/>
            <p:nvPr/>
          </p:nvSpPr>
          <p:spPr>
            <a:xfrm>
              <a:off x="4800600" y="3182112"/>
              <a:ext cx="2417064" cy="1158240"/>
            </a:xfrm>
            <a:custGeom>
              <a:avLst/>
              <a:gdLst>
                <a:gd name="connsiteX0" fmla="*/ 0 w 2215613"/>
                <a:gd name="connsiteY0" fmla="*/ 0 h 886245"/>
                <a:gd name="connsiteX1" fmla="*/ 1772491 w 2215613"/>
                <a:gd name="connsiteY1" fmla="*/ 0 h 886245"/>
                <a:gd name="connsiteX2" fmla="*/ 2215613 w 2215613"/>
                <a:gd name="connsiteY2" fmla="*/ 443123 h 886245"/>
                <a:gd name="connsiteX3" fmla="*/ 1772491 w 2215613"/>
                <a:gd name="connsiteY3" fmla="*/ 886245 h 886245"/>
                <a:gd name="connsiteX4" fmla="*/ 0 w 2215613"/>
                <a:gd name="connsiteY4" fmla="*/ 886245 h 886245"/>
                <a:gd name="connsiteX5" fmla="*/ 443123 w 2215613"/>
                <a:gd name="connsiteY5" fmla="*/ 443123 h 886245"/>
                <a:gd name="connsiteX6" fmla="*/ 0 w 2215613"/>
                <a:gd name="connsiteY6" fmla="*/ 0 h 886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15613" h="886245">
                  <a:moveTo>
                    <a:pt x="0" y="0"/>
                  </a:moveTo>
                  <a:lnTo>
                    <a:pt x="1772491" y="0"/>
                  </a:lnTo>
                  <a:lnTo>
                    <a:pt x="2215613" y="443123"/>
                  </a:lnTo>
                  <a:lnTo>
                    <a:pt x="1772491" y="886245"/>
                  </a:lnTo>
                  <a:lnTo>
                    <a:pt x="0" y="886245"/>
                  </a:lnTo>
                  <a:lnTo>
                    <a:pt x="443123" y="4431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solidFill>
                <a:schemeClr val="tx1">
                  <a:lumMod val="95000"/>
                </a:schemeClr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95130" tIns="17336" rIns="460458" bIns="17336" numCol="1" spcCol="1270" anchor="ctr" anchorCtr="0">
              <a:noAutofit/>
            </a:bodyPr>
            <a:lstStyle/>
            <a:p>
              <a:pPr marL="0" lvl="0" indent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sz="1300" b="1" kern="1200" dirty="0" err="1"/>
                <a:t>Matching</a:t>
              </a:r>
              <a:endParaRPr lang="de-DE" sz="1300" b="1" kern="1200" dirty="0"/>
            </a:p>
          </p:txBody>
        </p:sp>
        <p:sp>
          <p:nvSpPr>
            <p:cNvPr id="21" name="Freihandform: Form 20">
              <a:extLst>
                <a:ext uri="{FF2B5EF4-FFF2-40B4-BE49-F238E27FC236}">
                  <a16:creationId xmlns:a16="http://schemas.microsoft.com/office/drawing/2014/main" id="{59817DAB-0B00-4456-A569-33B2346B4CAB}"/>
                </a:ext>
              </a:extLst>
            </p:cNvPr>
            <p:cNvSpPr/>
            <p:nvPr/>
          </p:nvSpPr>
          <p:spPr>
            <a:xfrm>
              <a:off x="2819400" y="3176016"/>
              <a:ext cx="2417064" cy="1158240"/>
            </a:xfrm>
            <a:custGeom>
              <a:avLst/>
              <a:gdLst>
                <a:gd name="connsiteX0" fmla="*/ 0 w 2215613"/>
                <a:gd name="connsiteY0" fmla="*/ 0 h 886245"/>
                <a:gd name="connsiteX1" fmla="*/ 1772491 w 2215613"/>
                <a:gd name="connsiteY1" fmla="*/ 0 h 886245"/>
                <a:gd name="connsiteX2" fmla="*/ 2215613 w 2215613"/>
                <a:gd name="connsiteY2" fmla="*/ 443123 h 886245"/>
                <a:gd name="connsiteX3" fmla="*/ 1772491 w 2215613"/>
                <a:gd name="connsiteY3" fmla="*/ 886245 h 886245"/>
                <a:gd name="connsiteX4" fmla="*/ 0 w 2215613"/>
                <a:gd name="connsiteY4" fmla="*/ 886245 h 886245"/>
                <a:gd name="connsiteX5" fmla="*/ 443123 w 2215613"/>
                <a:gd name="connsiteY5" fmla="*/ 443123 h 886245"/>
                <a:gd name="connsiteX6" fmla="*/ 0 w 2215613"/>
                <a:gd name="connsiteY6" fmla="*/ 0 h 886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15613" h="886245">
                  <a:moveTo>
                    <a:pt x="0" y="0"/>
                  </a:moveTo>
                  <a:lnTo>
                    <a:pt x="1772491" y="0"/>
                  </a:lnTo>
                  <a:lnTo>
                    <a:pt x="2215613" y="443123"/>
                  </a:lnTo>
                  <a:lnTo>
                    <a:pt x="1772491" y="886245"/>
                  </a:lnTo>
                  <a:lnTo>
                    <a:pt x="0" y="886245"/>
                  </a:lnTo>
                  <a:lnTo>
                    <a:pt x="443123" y="4431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solidFill>
                <a:schemeClr val="tx1">
                  <a:lumMod val="95000"/>
                </a:schemeClr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95130" tIns="17336" rIns="460458" bIns="17336" numCol="1" spcCol="1270" anchor="ctr" anchorCtr="0">
              <a:noAutofit/>
            </a:bodyPr>
            <a:lstStyle/>
            <a:p>
              <a:pPr marL="0" lvl="0" indent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sz="1300" b="1" dirty="0"/>
                <a:t>Order stellen</a:t>
              </a:r>
              <a:endParaRPr lang="de-DE" sz="1300" b="1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469730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2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68C7EAB-C609-4FB4-B906-715541BE0D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Geschäftsprozess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301A4EF-8A5F-468A-9582-447F1B16A3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7. April 2021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3F2B451-01B6-47B3-BC77-853CBA6805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WWI 18 SEA/C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F9778AC-916E-40F3-A89E-FEE6AE3E7B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4CB9F-243C-4156-9AA2-01A91AA16573}" type="slidenum">
              <a:rPr lang="de-DE" smtClean="0"/>
              <a:pPr/>
              <a:t>23</a:t>
            </a:fld>
            <a:endParaRPr lang="de-DE" dirty="0"/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0918D813-D335-4DDA-9BF2-52325F15CE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9089" y="900112"/>
            <a:ext cx="8193822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6695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9202B0-1C08-4F61-A9EF-5648FC01E9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Aufgabe der Börse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D74F997-9B4D-4C10-8D19-E473109705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0856" y="1759376"/>
            <a:ext cx="6253848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200000"/>
              </a:lnSpc>
              <a:buNone/>
            </a:pPr>
            <a:r>
              <a:rPr lang="de-DE" dirty="0">
                <a:sym typeface="Wingdings" panose="05000000000000000000" pitchFamily="2" charset="2"/>
              </a:rPr>
              <a:t>Verwalten der Broker 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de-DE" dirty="0">
                <a:sym typeface="Wingdings" panose="05000000000000000000" pitchFamily="2" charset="2"/>
              </a:rPr>
              <a:t>Informationen über Wertpapiere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de-DE" dirty="0">
                <a:sym typeface="Wingdings" panose="05000000000000000000" pitchFamily="2" charset="2"/>
              </a:rPr>
              <a:t>Orderannahme 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de-DE" dirty="0" err="1">
                <a:sym typeface="Wingdings" panose="05000000000000000000" pitchFamily="2" charset="2"/>
              </a:rPr>
              <a:t>Matching</a:t>
            </a:r>
            <a:r>
              <a:rPr lang="de-DE" dirty="0">
                <a:sym typeface="Wingdings" panose="05000000000000000000" pitchFamily="2" charset="2"/>
              </a:rPr>
              <a:t> der Orders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de-DE" dirty="0">
                <a:sym typeface="Wingdings" panose="05000000000000000000" pitchFamily="2" charset="2"/>
              </a:rPr>
              <a:t>Clearing / Rechnungserstellung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91ACDA9-35C0-4C43-9561-91AB7B33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7. April 2021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6090D91-3499-4EC5-A40E-66BE404CDB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WWI 18 SEA/C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5806CB0-C518-4BAF-B50F-60CC7E0AB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4CB9F-243C-4156-9AA2-01A91AA16573}" type="slidenum">
              <a:rPr lang="de-DE" smtClean="0"/>
              <a:pPr/>
              <a:t>24</a:t>
            </a:fld>
            <a:endParaRPr lang="de-DE" dirty="0"/>
          </a:p>
        </p:txBody>
      </p:sp>
      <p:pic>
        <p:nvPicPr>
          <p:cNvPr id="17" name="Grafik 16" descr="Geld mit einfarbiger Füllung">
            <a:extLst>
              <a:ext uri="{FF2B5EF4-FFF2-40B4-BE49-F238E27FC236}">
                <a16:creationId xmlns:a16="http://schemas.microsoft.com/office/drawing/2014/main" id="{BC8A51DF-DDD9-4E7C-B7C8-3444752474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35225" y="5194522"/>
            <a:ext cx="807720" cy="807720"/>
          </a:xfrm>
          <a:prstGeom prst="rect">
            <a:avLst/>
          </a:prstGeom>
        </p:spPr>
      </p:pic>
      <p:pic>
        <p:nvPicPr>
          <p:cNvPr id="18" name="Grafik 17" descr="Abakus mit einfarbiger Füllung">
            <a:extLst>
              <a:ext uri="{FF2B5EF4-FFF2-40B4-BE49-F238E27FC236}">
                <a16:creationId xmlns:a16="http://schemas.microsoft.com/office/drawing/2014/main" id="{780B6866-8279-459B-B441-1715C773A0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921510" y="4314015"/>
            <a:ext cx="807720" cy="807720"/>
          </a:xfrm>
          <a:prstGeom prst="rect">
            <a:avLst/>
          </a:prstGeom>
        </p:spPr>
      </p:pic>
      <p:pic>
        <p:nvPicPr>
          <p:cNvPr id="19" name="Grafik 18" descr="Balkendiagramm mit Aufwärtstrend mit einfarbiger Füllung">
            <a:extLst>
              <a:ext uri="{FF2B5EF4-FFF2-40B4-BE49-F238E27FC236}">
                <a16:creationId xmlns:a16="http://schemas.microsoft.com/office/drawing/2014/main" id="{FE057618-5859-4850-88C4-BBEEB9D9590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935225" y="2562427"/>
            <a:ext cx="807720" cy="807720"/>
          </a:xfrm>
          <a:prstGeom prst="rect">
            <a:avLst/>
          </a:prstGeom>
        </p:spPr>
      </p:pic>
      <p:pic>
        <p:nvPicPr>
          <p:cNvPr id="20" name="Grafik 19" descr="Posteingang Häkchen mit einfarbiger Füllung">
            <a:extLst>
              <a:ext uri="{FF2B5EF4-FFF2-40B4-BE49-F238E27FC236}">
                <a16:creationId xmlns:a16="http://schemas.microsoft.com/office/drawing/2014/main" id="{AAFAAB80-46A2-47AF-8590-49E688EAFDC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935225" y="3438221"/>
            <a:ext cx="807720" cy="807720"/>
          </a:xfrm>
          <a:prstGeom prst="rect">
            <a:avLst/>
          </a:prstGeom>
        </p:spPr>
      </p:pic>
      <p:pic>
        <p:nvPicPr>
          <p:cNvPr id="21" name="Grafik 20" descr="Kopf mit Zahnrädern mit einfarbiger Füllung">
            <a:extLst>
              <a:ext uri="{FF2B5EF4-FFF2-40B4-BE49-F238E27FC236}">
                <a16:creationId xmlns:a16="http://schemas.microsoft.com/office/drawing/2014/main" id="{8BB9AAB5-7630-43F9-BA3F-F503E430CCD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935225" y="1686939"/>
            <a:ext cx="807720" cy="807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024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17EC04A-A1BB-449D-B7BB-95E9E76FB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3147" y="-17722"/>
            <a:ext cx="10515600" cy="1325563"/>
          </a:xfrm>
        </p:spPr>
        <p:txBody>
          <a:bodyPr/>
          <a:lstStyle/>
          <a:p>
            <a:r>
              <a:rPr lang="de-DE" dirty="0"/>
              <a:t>Geschäftsmodell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55F15C2-40B4-4F36-ACA9-28AC2442E3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955" y="1472355"/>
            <a:ext cx="10515600" cy="4687812"/>
          </a:xfrm>
          <a:effectLst/>
        </p:spPr>
        <p:txBody>
          <a:bodyPr>
            <a:normAutofit fontScale="92500"/>
          </a:bodyPr>
          <a:lstStyle/>
          <a:p>
            <a:r>
              <a:rPr lang="de-DE" dirty="0"/>
              <a:t>Grundmodell Pricing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  <a:p>
            <a:r>
              <a:rPr lang="de-DE" dirty="0"/>
              <a:t>Verschiedene Tarife für Privatbroker, Geschäftsbroker und Liquiditätsspender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44FC72D-D4BD-4571-A93C-467EA8BEEA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7. April 2021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452D863-E56E-4B40-BF67-846CEAF3C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WWI 18 SEA/C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176090E-9F1A-447A-A0FD-409EB5B7C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4CB9F-243C-4156-9AA2-01A91AA16573}" type="slidenum">
              <a:rPr lang="de-DE" smtClean="0"/>
              <a:pPr/>
              <a:t>25</a:t>
            </a:fld>
            <a:endParaRPr lang="de-DE" dirty="0"/>
          </a:p>
        </p:txBody>
      </p:sp>
      <p:grpSp>
        <p:nvGrpSpPr>
          <p:cNvPr id="28" name="Gruppieren 27">
            <a:extLst>
              <a:ext uri="{FF2B5EF4-FFF2-40B4-BE49-F238E27FC236}">
                <a16:creationId xmlns:a16="http://schemas.microsoft.com/office/drawing/2014/main" id="{628A0563-5D53-439B-A504-F9D8B625CA24}"/>
              </a:ext>
            </a:extLst>
          </p:cNvPr>
          <p:cNvGrpSpPr/>
          <p:nvPr/>
        </p:nvGrpSpPr>
        <p:grpSpPr>
          <a:xfrm>
            <a:off x="1233316" y="2338916"/>
            <a:ext cx="8727000" cy="2998601"/>
            <a:chOff x="1233780" y="2416291"/>
            <a:chExt cx="8727000" cy="2998601"/>
          </a:xfrm>
        </p:grpSpPr>
        <p:grpSp>
          <p:nvGrpSpPr>
            <p:cNvPr id="7" name="Gruppieren 6">
              <a:extLst>
                <a:ext uri="{FF2B5EF4-FFF2-40B4-BE49-F238E27FC236}">
                  <a16:creationId xmlns:a16="http://schemas.microsoft.com/office/drawing/2014/main" id="{02FF88F4-692B-47B1-AD84-580CC9025EDB}"/>
                </a:ext>
              </a:extLst>
            </p:cNvPr>
            <p:cNvGrpSpPr/>
            <p:nvPr/>
          </p:nvGrpSpPr>
          <p:grpSpPr>
            <a:xfrm>
              <a:off x="1233780" y="2417222"/>
              <a:ext cx="1575644" cy="1546637"/>
              <a:chOff x="141437" y="1008448"/>
              <a:chExt cx="1337355" cy="1337355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  <a:reflection blurRad="6350" stA="52000" endA="300" endPos="35000" dir="5400000" sy="-100000" algn="bl" rotWithShape="0"/>
            </a:effectLst>
          </p:grpSpPr>
          <p:sp>
            <p:nvSpPr>
              <p:cNvPr id="8" name="Ellipse 7">
                <a:extLst>
                  <a:ext uri="{FF2B5EF4-FFF2-40B4-BE49-F238E27FC236}">
                    <a16:creationId xmlns:a16="http://schemas.microsoft.com/office/drawing/2014/main" id="{1D609D9C-C1FC-4443-B642-CB31D2E4C09B}"/>
                  </a:ext>
                </a:extLst>
              </p:cNvPr>
              <p:cNvSpPr/>
              <p:nvPr/>
            </p:nvSpPr>
            <p:spPr>
              <a:xfrm>
                <a:off x="141437" y="1008448"/>
                <a:ext cx="1337355" cy="1337355"/>
              </a:xfrm>
              <a:prstGeom prst="ellipse">
                <a:avLst/>
              </a:prstGeom>
              <a:blipFill dpi="0" rotWithShape="0">
                <a:blip r:embed="rId3"/>
                <a:srcRect/>
                <a:stretch>
                  <a:fillRect/>
                </a:stretch>
              </a:blipFill>
              <a:ln>
                <a:noFill/>
              </a:ln>
              <a:effectLst/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</p:sp>
          <p:sp>
            <p:nvSpPr>
              <p:cNvPr id="9" name="Ellipse 4">
                <a:extLst>
                  <a:ext uri="{FF2B5EF4-FFF2-40B4-BE49-F238E27FC236}">
                    <a16:creationId xmlns:a16="http://schemas.microsoft.com/office/drawing/2014/main" id="{65FE2B3A-CE29-43D6-ACE2-0FFAA1346B6D}"/>
                  </a:ext>
                </a:extLst>
              </p:cNvPr>
              <p:cNvSpPr txBox="1"/>
              <p:nvPr/>
            </p:nvSpPr>
            <p:spPr>
              <a:xfrm>
                <a:off x="360853" y="1216281"/>
                <a:ext cx="945653" cy="945653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22860" tIns="22860" rIns="22860" bIns="22860" numCol="1" spcCol="1270" anchor="ctr" anchorCtr="0">
                <a:noAutofit/>
              </a:bodyPr>
              <a:lstStyle/>
              <a:p>
                <a:pPr marL="0" lvl="0" indent="0" algn="ctr" defTabSz="8001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de-DE" sz="1600" b="1" kern="1200" dirty="0">
                    <a:solidFill>
                      <a:schemeClr val="bg1"/>
                    </a:solidFill>
                  </a:rPr>
                  <a:t>Fixkosten</a:t>
                </a:r>
              </a:p>
            </p:txBody>
          </p:sp>
        </p:grpSp>
        <p:grpSp>
          <p:nvGrpSpPr>
            <p:cNvPr id="17" name="Gruppieren 16">
              <a:extLst>
                <a:ext uri="{FF2B5EF4-FFF2-40B4-BE49-F238E27FC236}">
                  <a16:creationId xmlns:a16="http://schemas.microsoft.com/office/drawing/2014/main" id="{4154BBC5-8FCA-4B6A-A1DC-642683A3CA26}"/>
                </a:ext>
              </a:extLst>
            </p:cNvPr>
            <p:cNvGrpSpPr/>
            <p:nvPr/>
          </p:nvGrpSpPr>
          <p:grpSpPr>
            <a:xfrm>
              <a:off x="4792391" y="2454657"/>
              <a:ext cx="1575644" cy="1546637"/>
              <a:chOff x="141437" y="1008448"/>
              <a:chExt cx="1337355" cy="1337355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  <a:reflection blurRad="6350" stA="52000" endA="300" endPos="35000" dir="5400000" sy="-100000" algn="bl" rotWithShape="0"/>
            </a:effectLst>
          </p:grpSpPr>
          <p:sp>
            <p:nvSpPr>
              <p:cNvPr id="18" name="Ellipse 17">
                <a:extLst>
                  <a:ext uri="{FF2B5EF4-FFF2-40B4-BE49-F238E27FC236}">
                    <a16:creationId xmlns:a16="http://schemas.microsoft.com/office/drawing/2014/main" id="{523D1541-5182-4673-BBAA-4247EC37F8E0}"/>
                  </a:ext>
                </a:extLst>
              </p:cNvPr>
              <p:cNvSpPr/>
              <p:nvPr/>
            </p:nvSpPr>
            <p:spPr>
              <a:xfrm>
                <a:off x="141437" y="1008448"/>
                <a:ext cx="1337355" cy="1337355"/>
              </a:xfrm>
              <a:prstGeom prst="ellipse">
                <a:avLst/>
              </a:prstGeom>
              <a:blipFill dpi="0" rotWithShape="0">
                <a:blip r:embed="rId3"/>
                <a:srcRect/>
                <a:stretch>
                  <a:fillRect/>
                </a:stretch>
              </a:blipFill>
              <a:ln>
                <a:noFill/>
              </a:ln>
              <a:effectLst/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</p:sp>
          <p:sp>
            <p:nvSpPr>
              <p:cNvPr id="19" name="Ellipse 4">
                <a:extLst>
                  <a:ext uri="{FF2B5EF4-FFF2-40B4-BE49-F238E27FC236}">
                    <a16:creationId xmlns:a16="http://schemas.microsoft.com/office/drawing/2014/main" id="{07EBF3DD-CACA-4DA4-ACEC-A560AB638648}"/>
                  </a:ext>
                </a:extLst>
              </p:cNvPr>
              <p:cNvSpPr txBox="1"/>
              <p:nvPr/>
            </p:nvSpPr>
            <p:spPr>
              <a:xfrm>
                <a:off x="313722" y="1216280"/>
                <a:ext cx="1023421" cy="998791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22860" tIns="22860" rIns="22860" bIns="22860" numCol="1" spcCol="1270" anchor="ctr" anchorCtr="0">
                <a:noAutofit/>
              </a:bodyPr>
              <a:lstStyle/>
              <a:p>
                <a:pPr marL="0" lvl="0" indent="0" algn="ctr" defTabSz="8001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de-DE" sz="1600" b="1" kern="1200" dirty="0">
                    <a:solidFill>
                      <a:schemeClr val="bg1"/>
                    </a:solidFill>
                  </a:rPr>
                  <a:t>Transaktions-entgelt</a:t>
                </a:r>
              </a:p>
            </p:txBody>
          </p:sp>
        </p:grpSp>
        <p:grpSp>
          <p:nvGrpSpPr>
            <p:cNvPr id="20" name="Gruppieren 19">
              <a:extLst>
                <a:ext uri="{FF2B5EF4-FFF2-40B4-BE49-F238E27FC236}">
                  <a16:creationId xmlns:a16="http://schemas.microsoft.com/office/drawing/2014/main" id="{F7DAFF24-0B39-4FE7-9ADD-AE5C6F5D8E92}"/>
                </a:ext>
              </a:extLst>
            </p:cNvPr>
            <p:cNvGrpSpPr/>
            <p:nvPr/>
          </p:nvGrpSpPr>
          <p:grpSpPr>
            <a:xfrm>
              <a:off x="8351002" y="2416291"/>
              <a:ext cx="1575644" cy="1546637"/>
              <a:chOff x="141437" y="1008448"/>
              <a:chExt cx="1337355" cy="1337355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  <a:reflection blurRad="6350" stA="52000" endA="300" endPos="35000" dir="5400000" sy="-100000" algn="bl" rotWithShape="0"/>
            </a:effectLst>
          </p:grpSpPr>
          <p:sp>
            <p:nvSpPr>
              <p:cNvPr id="21" name="Ellipse 20">
                <a:extLst>
                  <a:ext uri="{FF2B5EF4-FFF2-40B4-BE49-F238E27FC236}">
                    <a16:creationId xmlns:a16="http://schemas.microsoft.com/office/drawing/2014/main" id="{65D411C3-3A52-4268-A06B-CC2FE0BF41A7}"/>
                  </a:ext>
                </a:extLst>
              </p:cNvPr>
              <p:cNvSpPr/>
              <p:nvPr/>
            </p:nvSpPr>
            <p:spPr>
              <a:xfrm>
                <a:off x="141437" y="1008448"/>
                <a:ext cx="1337355" cy="1337355"/>
              </a:xfrm>
              <a:prstGeom prst="ellipse">
                <a:avLst/>
              </a:prstGeom>
              <a:blipFill dpi="0" rotWithShape="0">
                <a:blip r:embed="rId3"/>
                <a:srcRect/>
                <a:stretch>
                  <a:fillRect/>
                </a:stretch>
              </a:blipFill>
              <a:ln>
                <a:noFill/>
              </a:ln>
              <a:effectLst/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</p:sp>
          <p:sp>
            <p:nvSpPr>
              <p:cNvPr id="22" name="Ellipse 4">
                <a:extLst>
                  <a:ext uri="{FF2B5EF4-FFF2-40B4-BE49-F238E27FC236}">
                    <a16:creationId xmlns:a16="http://schemas.microsoft.com/office/drawing/2014/main" id="{B486C7E2-E015-44AD-85AF-7FB1BF4017C1}"/>
                  </a:ext>
                </a:extLst>
              </p:cNvPr>
              <p:cNvSpPr txBox="1"/>
              <p:nvPr/>
            </p:nvSpPr>
            <p:spPr>
              <a:xfrm>
                <a:off x="360853" y="1216281"/>
                <a:ext cx="945653" cy="945653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22860" tIns="22860" rIns="22860" bIns="22860" numCol="1" spcCol="1270" anchor="ctr" anchorCtr="0">
                <a:noAutofit/>
              </a:bodyPr>
              <a:lstStyle/>
              <a:p>
                <a:pPr marL="0" lvl="0" indent="0" algn="ctr" defTabSz="8001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de-DE" sz="1600" b="1" kern="1200" dirty="0">
                    <a:solidFill>
                      <a:schemeClr val="bg1"/>
                    </a:solidFill>
                  </a:rPr>
                  <a:t>Handels-</a:t>
                </a:r>
              </a:p>
              <a:p>
                <a:pPr marL="0" lvl="0" indent="0" algn="ctr" defTabSz="8001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de-DE" sz="1600" b="1" kern="1200" dirty="0" err="1">
                    <a:solidFill>
                      <a:schemeClr val="bg1"/>
                    </a:solidFill>
                  </a:rPr>
                  <a:t>entgelt</a:t>
                </a:r>
                <a:endParaRPr lang="de-DE" sz="1600" b="1" kern="12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23" name="Geschweifte Klammer rechts 22">
              <a:extLst>
                <a:ext uri="{FF2B5EF4-FFF2-40B4-BE49-F238E27FC236}">
                  <a16:creationId xmlns:a16="http://schemas.microsoft.com/office/drawing/2014/main" id="{94AF85D8-4C1C-46B9-AFB8-DFD474E93935}"/>
                </a:ext>
              </a:extLst>
            </p:cNvPr>
            <p:cNvSpPr/>
            <p:nvPr/>
          </p:nvSpPr>
          <p:spPr>
            <a:xfrm rot="5400000">
              <a:off x="5465912" y="323421"/>
              <a:ext cx="264695" cy="8725041"/>
            </a:xfrm>
            <a:prstGeom prst="rightBrace">
              <a:avLst>
                <a:gd name="adj1" fmla="val 8333"/>
                <a:gd name="adj2" fmla="val 49448"/>
              </a:avLst>
            </a:prstGeom>
            <a:ln w="28575">
              <a:solidFill>
                <a:srgbClr val="918B8B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5" name="Textfeld 24">
              <a:extLst>
                <a:ext uri="{FF2B5EF4-FFF2-40B4-BE49-F238E27FC236}">
                  <a16:creationId xmlns:a16="http://schemas.microsoft.com/office/drawing/2014/main" id="{00A9C957-C58A-4201-B612-CBBC1F1613B3}"/>
                </a:ext>
              </a:extLst>
            </p:cNvPr>
            <p:cNvSpPr txBox="1"/>
            <p:nvPr/>
          </p:nvSpPr>
          <p:spPr>
            <a:xfrm>
              <a:off x="4584032" y="4953227"/>
              <a:ext cx="257475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400" b="1" dirty="0"/>
                <a:t>∑ </a:t>
              </a:r>
              <a:r>
                <a:rPr lang="de-DE" dirty="0"/>
                <a:t>=  Gesamtgebühr</a:t>
              </a:r>
            </a:p>
          </p:txBody>
        </p:sp>
      </p:grpSp>
      <p:sp>
        <p:nvSpPr>
          <p:cNvPr id="26" name="Textfeld 25">
            <a:extLst>
              <a:ext uri="{FF2B5EF4-FFF2-40B4-BE49-F238E27FC236}">
                <a16:creationId xmlns:a16="http://schemas.microsoft.com/office/drawing/2014/main" id="{B3BEFC83-7852-4DD7-B497-DED5BE3D6270}"/>
              </a:ext>
            </a:extLst>
          </p:cNvPr>
          <p:cNvSpPr txBox="1"/>
          <p:nvPr/>
        </p:nvSpPr>
        <p:spPr>
          <a:xfrm>
            <a:off x="1189627" y="2029039"/>
            <a:ext cx="17570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Nur bei Privatbrokern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A117B7ED-62C8-4065-9CF5-9D31F332DA2A}"/>
              </a:ext>
            </a:extLst>
          </p:cNvPr>
          <p:cNvSpPr txBox="1"/>
          <p:nvPr/>
        </p:nvSpPr>
        <p:spPr>
          <a:xfrm>
            <a:off x="4419940" y="2025760"/>
            <a:ext cx="23557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Entfällt für Liquiditätsspender</a:t>
            </a:r>
          </a:p>
        </p:txBody>
      </p:sp>
    </p:spTree>
    <p:extLst>
      <p:ext uri="{BB962C8B-B14F-4D97-AF65-F5344CB8AC3E}">
        <p14:creationId xmlns:p14="http://schemas.microsoft.com/office/powerpoint/2010/main" val="2562447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Ellipse 23">
            <a:extLst>
              <a:ext uri="{FF2B5EF4-FFF2-40B4-BE49-F238E27FC236}">
                <a16:creationId xmlns:a16="http://schemas.microsoft.com/office/drawing/2014/main" id="{C7723BC2-9B33-4525-B8B1-01D0F004546F}"/>
              </a:ext>
            </a:extLst>
          </p:cNvPr>
          <p:cNvSpPr/>
          <p:nvPr/>
        </p:nvSpPr>
        <p:spPr>
          <a:xfrm>
            <a:off x="5069634" y="-684136"/>
            <a:ext cx="3312000" cy="3312000"/>
          </a:xfrm>
          <a:prstGeom prst="ellipse">
            <a:avLst/>
          </a:prstGeom>
          <a:solidFill>
            <a:schemeClr val="tx1">
              <a:lumMod val="85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1053A4B3-89DB-4A11-B607-0D51910D2D74}"/>
              </a:ext>
            </a:extLst>
          </p:cNvPr>
          <p:cNvSpPr/>
          <p:nvPr/>
        </p:nvSpPr>
        <p:spPr>
          <a:xfrm>
            <a:off x="9169285" y="4248988"/>
            <a:ext cx="3240000" cy="3240000"/>
          </a:xfrm>
          <a:prstGeom prst="ellipse">
            <a:avLst/>
          </a:prstGeom>
          <a:solidFill>
            <a:schemeClr val="tx1">
              <a:lumMod val="85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BCD43406-0550-4E24-85B6-F9F6E6B54571}"/>
              </a:ext>
            </a:extLst>
          </p:cNvPr>
          <p:cNvSpPr/>
          <p:nvPr/>
        </p:nvSpPr>
        <p:spPr>
          <a:xfrm>
            <a:off x="5872073" y="2080669"/>
            <a:ext cx="4032000" cy="4032000"/>
          </a:xfrm>
          <a:prstGeom prst="ellipse">
            <a:avLst/>
          </a:prstGeom>
          <a:solidFill>
            <a:schemeClr val="tx1">
              <a:lumMod val="85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917730DC-AC18-4517-809F-D08EABE28F08}"/>
              </a:ext>
            </a:extLst>
          </p:cNvPr>
          <p:cNvSpPr/>
          <p:nvPr/>
        </p:nvSpPr>
        <p:spPr>
          <a:xfrm>
            <a:off x="8699394" y="-226459"/>
            <a:ext cx="3600000" cy="3600000"/>
          </a:xfrm>
          <a:prstGeom prst="ellipse">
            <a:avLst/>
          </a:prstGeom>
          <a:solidFill>
            <a:schemeClr val="tx1">
              <a:lumMod val="85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9DBA539-C79C-444C-BCE1-3EE074A74F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High</a:t>
            </a:r>
            <a:br>
              <a:rPr lang="de-DE" dirty="0"/>
            </a:br>
            <a:r>
              <a:rPr lang="de-DE" dirty="0"/>
              <a:t>Level</a:t>
            </a:r>
            <a:br>
              <a:rPr lang="de-DE" dirty="0"/>
            </a:br>
            <a:r>
              <a:rPr lang="de-DE" dirty="0"/>
              <a:t>Architektur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77659AB-D413-4D35-A753-B1EC7E022F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8200" y="2315192"/>
            <a:ext cx="3932237" cy="3811588"/>
          </a:xfrm>
        </p:spPr>
        <p:txBody>
          <a:bodyPr/>
          <a:lstStyle/>
          <a:p>
            <a:endParaRPr lang="de-DE" b="1" dirty="0"/>
          </a:p>
          <a:p>
            <a:r>
              <a:rPr lang="de-DE" b="1" dirty="0"/>
              <a:t>Vue.js </a:t>
            </a:r>
            <a:r>
              <a:rPr lang="de-DE" dirty="0"/>
              <a:t>(Frontend)</a:t>
            </a:r>
          </a:p>
          <a:p>
            <a:endParaRPr lang="de-DE" dirty="0"/>
          </a:p>
          <a:p>
            <a:r>
              <a:rPr lang="de-DE" b="1" dirty="0"/>
              <a:t>NESTJS </a:t>
            </a:r>
            <a:r>
              <a:rPr lang="de-DE" dirty="0"/>
              <a:t>(Backend)</a:t>
            </a:r>
          </a:p>
          <a:p>
            <a:endParaRPr lang="de-DE" dirty="0"/>
          </a:p>
          <a:p>
            <a:r>
              <a:rPr lang="de-DE" b="1" dirty="0" err="1"/>
              <a:t>mongoDB</a:t>
            </a:r>
            <a:r>
              <a:rPr lang="de-DE" b="1" dirty="0"/>
              <a:t> </a:t>
            </a:r>
            <a:r>
              <a:rPr lang="de-DE" dirty="0"/>
              <a:t>(DB - Speicher)</a:t>
            </a:r>
          </a:p>
          <a:p>
            <a:endParaRPr lang="de-DE" dirty="0"/>
          </a:p>
          <a:p>
            <a:r>
              <a:rPr lang="de-DE" b="1" dirty="0" err="1"/>
              <a:t>Redis</a:t>
            </a:r>
            <a:r>
              <a:rPr lang="de-DE" b="1" dirty="0"/>
              <a:t> </a:t>
            </a:r>
            <a:r>
              <a:rPr lang="de-DE" dirty="0"/>
              <a:t>(DB - Jobs)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FC010D5-9209-499F-9350-FD5B6437B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F4D66A-7972-40F5-8DE2-9FE149108A24}" type="datetime1">
              <a:rPr lang="de-DE" smtClean="0"/>
              <a:t>28.04.2021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B69F027-4684-4215-9E09-7246DBE4F1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WWI 18 SEA/C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C2BBF0A-99C1-47EE-8946-80321EB2D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4CB9F-243C-4156-9AA2-01A91AA16573}" type="slidenum">
              <a:rPr lang="de-DE" smtClean="0"/>
              <a:pPr/>
              <a:t>26</a:t>
            </a:fld>
            <a:endParaRPr lang="de-DE" dirty="0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70A3E339-F727-4C6F-9CB4-5202CC49FE93}"/>
              </a:ext>
            </a:extLst>
          </p:cNvPr>
          <p:cNvSpPr/>
          <p:nvPr/>
        </p:nvSpPr>
        <p:spPr>
          <a:xfrm>
            <a:off x="5198772" y="-551143"/>
            <a:ext cx="3051260" cy="3052800"/>
          </a:xfrm>
          <a:prstGeom prst="ellipse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7D8073F9-6064-41FA-A327-F6B563AA6C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1245" y="243110"/>
            <a:ext cx="2440491" cy="1464294"/>
          </a:xfrm>
          <a:prstGeom prst="rect">
            <a:avLst/>
          </a:prstGeom>
        </p:spPr>
      </p:pic>
      <p:sp>
        <p:nvSpPr>
          <p:cNvPr id="17" name="Ellipse 16">
            <a:extLst>
              <a:ext uri="{FF2B5EF4-FFF2-40B4-BE49-F238E27FC236}">
                <a16:creationId xmlns:a16="http://schemas.microsoft.com/office/drawing/2014/main" id="{3007BCFC-6A78-4259-AE24-B82C08D870A8}"/>
              </a:ext>
            </a:extLst>
          </p:cNvPr>
          <p:cNvSpPr/>
          <p:nvPr/>
        </p:nvSpPr>
        <p:spPr>
          <a:xfrm>
            <a:off x="8827194" y="-98486"/>
            <a:ext cx="3344400" cy="3344055"/>
          </a:xfrm>
          <a:prstGeom prst="ellipse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91C55580-9E70-41C4-A653-E3743FE497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5414" y="888358"/>
            <a:ext cx="1154516" cy="1169042"/>
          </a:xfrm>
          <a:prstGeom prst="rect">
            <a:avLst/>
          </a:prstGeom>
        </p:spPr>
      </p:pic>
      <p:sp>
        <p:nvSpPr>
          <p:cNvPr id="18" name="Ellipse 17">
            <a:extLst>
              <a:ext uri="{FF2B5EF4-FFF2-40B4-BE49-F238E27FC236}">
                <a16:creationId xmlns:a16="http://schemas.microsoft.com/office/drawing/2014/main" id="{31B9263D-2A51-434A-B373-255CB378A6B8}"/>
              </a:ext>
            </a:extLst>
          </p:cNvPr>
          <p:cNvSpPr/>
          <p:nvPr/>
        </p:nvSpPr>
        <p:spPr>
          <a:xfrm>
            <a:off x="6066038" y="2228782"/>
            <a:ext cx="3688746" cy="3690000"/>
          </a:xfrm>
          <a:prstGeom prst="ellipse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233FC3B1-55C8-4DB1-AA00-E81CCED7C4A7}"/>
              </a:ext>
            </a:extLst>
          </p:cNvPr>
          <p:cNvSpPr/>
          <p:nvPr/>
        </p:nvSpPr>
        <p:spPr>
          <a:xfrm>
            <a:off x="9263655" y="4342588"/>
            <a:ext cx="3051260" cy="3052800"/>
          </a:xfrm>
          <a:prstGeom prst="ellipse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715FFE8C-BD21-4138-A7E6-4972C98E57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6245" y="5478642"/>
            <a:ext cx="2512438" cy="839574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669F2A9C-8989-4DD8-9F06-541A67DC66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69834" y="1166033"/>
            <a:ext cx="1895475" cy="720979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1E9C7CA1-2709-46A1-BC3B-0FBECD2C804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647" y="2544762"/>
            <a:ext cx="3070837" cy="3070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6196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9202B0-1C08-4F61-A9EF-5648FC01E9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Prototyp - </a:t>
            </a:r>
            <a:r>
              <a:rPr lang="de-DE" dirty="0" err="1"/>
              <a:t>Orderbook</a:t>
            </a:r>
            <a:endParaRPr lang="de-DE" dirty="0"/>
          </a:p>
        </p:txBody>
      </p:sp>
      <p:pic>
        <p:nvPicPr>
          <p:cNvPr id="11" name="Inhaltsplatzhalter 10">
            <a:extLst>
              <a:ext uri="{FF2B5EF4-FFF2-40B4-BE49-F238E27FC236}">
                <a16:creationId xmlns:a16="http://schemas.microsoft.com/office/drawing/2014/main" id="{DD920117-9241-4AAD-997D-87DB6046C42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13775"/>
            <a:ext cx="5167911" cy="4019487"/>
          </a:xfrm>
        </p:spPr>
      </p:pic>
      <p:pic>
        <p:nvPicPr>
          <p:cNvPr id="13" name="Inhaltsplatzhalter 12">
            <a:extLst>
              <a:ext uri="{FF2B5EF4-FFF2-40B4-BE49-F238E27FC236}">
                <a16:creationId xmlns:a16="http://schemas.microsoft.com/office/drawing/2014/main" id="{113E26B8-0A33-468A-9E50-176E6C1E998B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6242" y="2013775"/>
            <a:ext cx="3902555" cy="4019487"/>
          </a:xfr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91ACDA9-35C0-4C43-9561-91AB7B33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7. April 2021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6090D91-3499-4EC5-A40E-66BE404CDB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WWI 18 SEA/C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5806CB0-C518-4BAF-B50F-60CC7E0AB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4CB9F-243C-4156-9AA2-01A91AA16573}" type="slidenum">
              <a:rPr lang="de-DE" smtClean="0"/>
              <a:pPr/>
              <a:t>27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261842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nhaltsplatzhalter 8" descr="Ein Bild, das Text, Monitor, Elektronik, Bildschirm enthält.&#10;&#10;Automatisch generierte Beschreibung">
            <a:extLst>
              <a:ext uri="{FF2B5EF4-FFF2-40B4-BE49-F238E27FC236}">
                <a16:creationId xmlns:a16="http://schemas.microsoft.com/office/drawing/2014/main" id="{F4871984-E8F2-4026-9C36-F710DB3C9B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0" y="-106089"/>
            <a:ext cx="11074228" cy="707017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B99202B0-1C08-4F61-A9EF-5648FC01E9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913" y="1231148"/>
            <a:ext cx="10515600" cy="1325563"/>
          </a:xfrm>
        </p:spPr>
        <p:txBody>
          <a:bodyPr/>
          <a:lstStyle/>
          <a:p>
            <a:pPr algn="ctr"/>
            <a:r>
              <a:rPr lang="de-DE" dirty="0"/>
              <a:t>Vorstellung des Börsenclients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91ACDA9-35C0-4C43-9561-91AB7B33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7. April 2021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6090D91-3499-4EC5-A40E-66BE404CDB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WWI 18 SEA/C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5806CB0-C518-4BAF-B50F-60CC7E0AB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4CB9F-243C-4156-9AA2-01A91AA16573}" type="slidenum">
              <a:rPr lang="de-DE" smtClean="0"/>
              <a:pPr/>
              <a:t>28</a:t>
            </a:fld>
            <a:endParaRPr lang="de-DE" dirty="0"/>
          </a:p>
        </p:txBody>
      </p:sp>
      <p:pic>
        <p:nvPicPr>
          <p:cNvPr id="8" name="Grafik 7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34758130-D467-4902-BA1A-81B070598A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515533">
            <a:off x="1142249" y="5424428"/>
            <a:ext cx="1242686" cy="1170201"/>
          </a:xfrm>
          <a:prstGeom prst="rect">
            <a:avLst/>
          </a:prstGeom>
        </p:spPr>
      </p:pic>
      <p:pic>
        <p:nvPicPr>
          <p:cNvPr id="9" name="Grafik 8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78709DD4-56EC-41AB-B799-98906CC88F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843906">
            <a:off x="2235311" y="4624681"/>
            <a:ext cx="1134928" cy="1068729"/>
          </a:xfrm>
          <a:prstGeom prst="rect">
            <a:avLst/>
          </a:prstGeom>
        </p:spPr>
      </p:pic>
      <p:pic>
        <p:nvPicPr>
          <p:cNvPr id="10" name="Grafik 9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0AD7C648-6C24-476C-94F0-539D91B7FA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30156">
            <a:off x="3577561" y="4040135"/>
            <a:ext cx="884375" cy="832790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1EB95C78-4DD9-4CC6-AEB7-1FA7B20E5E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97852">
            <a:off x="4291480" y="3181889"/>
            <a:ext cx="1074910" cy="1074910"/>
          </a:xfrm>
          <a:prstGeom prst="rect">
            <a:avLst/>
          </a:prstGeom>
          <a:effectLst>
            <a:outerShdw blurRad="50800" dist="38100" dir="2700000" sx="108000" sy="108000" algn="tl" rotWithShape="0">
              <a:prstClr val="black">
                <a:alpha val="48000"/>
              </a:prstClr>
            </a:outerShdw>
          </a:effectLst>
        </p:spPr>
      </p:pic>
      <p:pic>
        <p:nvPicPr>
          <p:cNvPr id="17" name="Grafik 16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58BAB79B-AE45-4AA1-9137-6A2CE1C354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48619">
            <a:off x="-241383" y="5995166"/>
            <a:ext cx="1542593" cy="1452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7931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nhaltsplatzhalter 8" descr="Ein Bild, das Text, Monitor, Elektronik, Bildschirm enthält.&#10;&#10;Automatisch generierte Beschreibung">
            <a:extLst>
              <a:ext uri="{FF2B5EF4-FFF2-40B4-BE49-F238E27FC236}">
                <a16:creationId xmlns:a16="http://schemas.microsoft.com/office/drawing/2014/main" id="{F4871984-E8F2-4026-9C36-F710DB3C9B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7664" y="784362"/>
            <a:ext cx="9001973" cy="5747177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B99202B0-1C08-4F61-A9EF-5648FC01E9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980" y="28832"/>
            <a:ext cx="10515600" cy="1325563"/>
          </a:xfrm>
        </p:spPr>
        <p:txBody>
          <a:bodyPr>
            <a:normAutofit/>
          </a:bodyPr>
          <a:lstStyle/>
          <a:p>
            <a:r>
              <a:rPr lang="de-DE" sz="4000" dirty="0"/>
              <a:t>Login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91ACDA9-35C0-4C43-9561-91AB7B33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9816C1B-C631-4779-AA81-96ADCC2F10FC}" type="datetime1">
              <a:rPr lang="de-DE" smtClean="0"/>
              <a:pPr/>
              <a:t>28.04.2021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6090D91-3499-4EC5-A40E-66BE404CDB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/>
              <a:t>WWI 18 SEA/C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5806CB0-C518-4BAF-B50F-60CC7E0AB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8E4CB9F-243C-4156-9AA2-01A91AA16573}" type="slidenum">
              <a:rPr lang="de-DE" smtClean="0"/>
              <a:pPr/>
              <a:t>29</a:t>
            </a:fld>
            <a:endParaRPr lang="de-DE" dirty="0"/>
          </a:p>
        </p:txBody>
      </p:sp>
      <p:pic>
        <p:nvPicPr>
          <p:cNvPr id="8" name="Grafik 7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34758130-D467-4902-BA1A-81B070598A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515533">
            <a:off x="2814630" y="8819523"/>
            <a:ext cx="1242686" cy="1170201"/>
          </a:xfrm>
          <a:prstGeom prst="rect">
            <a:avLst/>
          </a:prstGeom>
        </p:spPr>
      </p:pic>
      <p:pic>
        <p:nvPicPr>
          <p:cNvPr id="9" name="Grafik 8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78709DD4-56EC-41AB-B799-98906CC88F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761844">
            <a:off x="4870626" y="9127005"/>
            <a:ext cx="1134928" cy="1068729"/>
          </a:xfrm>
          <a:prstGeom prst="rect">
            <a:avLst/>
          </a:prstGeom>
        </p:spPr>
      </p:pic>
      <p:pic>
        <p:nvPicPr>
          <p:cNvPr id="10" name="Grafik 9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0AD7C648-6C24-476C-94F0-539D91B7FA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5827" y="9838709"/>
            <a:ext cx="884375" cy="832790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1EB95C78-4DD9-4CC6-AEB7-1FA7B20E5E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2352" y="2789826"/>
            <a:ext cx="301957" cy="301957"/>
          </a:xfrm>
          <a:prstGeom prst="rect">
            <a:avLst/>
          </a:prstGeom>
          <a:effectLst>
            <a:outerShdw blurRad="50800" dist="38100" dir="2700000" sx="108000" sy="108000" algn="tl" rotWithShape="0">
              <a:prstClr val="black">
                <a:alpha val="48000"/>
              </a:prstClr>
            </a:outerShdw>
          </a:effectLst>
        </p:spPr>
      </p:pic>
      <p:pic>
        <p:nvPicPr>
          <p:cNvPr id="17" name="Grafik 16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58BAB79B-AE45-4AA1-9137-6A2CE1C354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48619">
            <a:off x="-233500" y="7600467"/>
            <a:ext cx="1542593" cy="1452615"/>
          </a:xfrm>
          <a:prstGeom prst="rect">
            <a:avLst/>
          </a:prstGeom>
        </p:spPr>
      </p:pic>
      <p:pic>
        <p:nvPicPr>
          <p:cNvPr id="13" name="Grafik 12" descr="Ein Bild, das Text, Monitor, Screenshot, drinnen enthält.&#10;&#10;Automatisch generierte Beschreibung">
            <a:extLst>
              <a:ext uri="{FF2B5EF4-FFF2-40B4-BE49-F238E27FC236}">
                <a16:creationId xmlns:a16="http://schemas.microsoft.com/office/drawing/2014/main" id="{ACD0633B-545F-432E-91B3-10A34FF5860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0770" y="7112781"/>
            <a:ext cx="6045922" cy="3860368"/>
          </a:xfrm>
          <a:prstGeom prst="rect">
            <a:avLst/>
          </a:prstGeom>
        </p:spPr>
      </p:pic>
      <p:pic>
        <p:nvPicPr>
          <p:cNvPr id="14" name="Grafik 13" descr="Ein Bild, das Metallwaren enthält.&#10;&#10;Automatisch generierte Beschreibung">
            <a:extLst>
              <a:ext uri="{FF2B5EF4-FFF2-40B4-BE49-F238E27FC236}">
                <a16:creationId xmlns:a16="http://schemas.microsoft.com/office/drawing/2014/main" id="{35BB820C-6367-4109-AA68-E63E1A55B38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04109" y="4989157"/>
            <a:ext cx="1346988" cy="1367193"/>
          </a:xfrm>
          <a:prstGeom prst="rect">
            <a:avLst/>
          </a:prstGeom>
        </p:spPr>
      </p:pic>
      <p:pic>
        <p:nvPicPr>
          <p:cNvPr id="18" name="Grafik 17" descr="Ein Bild, das Metallwaren enthält.&#10;&#10;Automatisch generierte Beschreibung">
            <a:extLst>
              <a:ext uri="{FF2B5EF4-FFF2-40B4-BE49-F238E27FC236}">
                <a16:creationId xmlns:a16="http://schemas.microsoft.com/office/drawing/2014/main" id="{A8E905CE-833F-4C87-899E-89C8F90F834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10882" y="5490807"/>
            <a:ext cx="1346988" cy="1367193"/>
          </a:xfrm>
          <a:prstGeom prst="rect">
            <a:avLst/>
          </a:prstGeom>
        </p:spPr>
      </p:pic>
      <p:pic>
        <p:nvPicPr>
          <p:cNvPr id="20" name="Grafik 19" descr="Ein Bild, das Metallwaren enthält.&#10;&#10;Automatisch generierte Beschreibung">
            <a:extLst>
              <a:ext uri="{FF2B5EF4-FFF2-40B4-BE49-F238E27FC236}">
                <a16:creationId xmlns:a16="http://schemas.microsoft.com/office/drawing/2014/main" id="{4E3078B8-4915-49A5-85E9-EB207DC9CE0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66992">
            <a:off x="6898475" y="-1335070"/>
            <a:ext cx="959899" cy="974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9732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5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>
            <a:extLst>
              <a:ext uri="{FF2B5EF4-FFF2-40B4-BE49-F238E27FC236}">
                <a16:creationId xmlns:a16="http://schemas.microsoft.com/office/drawing/2014/main" id="{0C64B634-51AB-492B-A229-81E4E168D3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Grundlagen Aktienhandel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B9B67C3-35C5-410B-B67C-5006F2C0BB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F4D66A-7972-40F5-8DE2-9FE149108A24}" type="datetime1">
              <a:rPr lang="de-DE" smtClean="0"/>
              <a:t>28.04.2021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E7174B3-5F66-4455-97C2-3F82CCB03F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WWI 18 SEA/C</a:t>
            </a:r>
          </a:p>
        </p:txBody>
      </p:sp>
      <p:pic>
        <p:nvPicPr>
          <p:cNvPr id="44" name="Inhaltsplatzhalter 43" descr="Gericht mit einfarbiger Füllung">
            <a:extLst>
              <a:ext uri="{FF2B5EF4-FFF2-40B4-BE49-F238E27FC236}">
                <a16:creationId xmlns:a16="http://schemas.microsoft.com/office/drawing/2014/main" id="{7C53BE6D-3C46-45DB-AC87-D2B698C29A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13240" y="2753996"/>
            <a:ext cx="1087120" cy="1087120"/>
          </a:xfrm>
        </p:spPr>
      </p:pic>
      <p:pic>
        <p:nvPicPr>
          <p:cNvPr id="46" name="Grafik 45" descr="Mann mit einfarbiger Füllung">
            <a:extLst>
              <a:ext uri="{FF2B5EF4-FFF2-40B4-BE49-F238E27FC236}">
                <a16:creationId xmlns:a16="http://schemas.microsoft.com/office/drawing/2014/main" id="{C6F16F66-504B-4B13-BB5D-7784EDCEDB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91640" y="2753996"/>
            <a:ext cx="1087120" cy="1087120"/>
          </a:xfrm>
          <a:prstGeom prst="rect">
            <a:avLst/>
          </a:prstGeom>
        </p:spPr>
      </p:pic>
      <p:pic>
        <p:nvPicPr>
          <p:cNvPr id="48" name="Grafik 47" descr="Büromitarbeiterin mit einfarbiger Füllung">
            <a:extLst>
              <a:ext uri="{FF2B5EF4-FFF2-40B4-BE49-F238E27FC236}">
                <a16:creationId xmlns:a16="http://schemas.microsoft.com/office/drawing/2014/main" id="{3E8B7F36-625C-4308-B597-C72924E5CFE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552440" y="2753996"/>
            <a:ext cx="1087120" cy="1087120"/>
          </a:xfrm>
          <a:prstGeom prst="rect">
            <a:avLst/>
          </a:prstGeom>
        </p:spPr>
      </p:pic>
      <p:sp>
        <p:nvSpPr>
          <p:cNvPr id="49" name="Textfeld 48">
            <a:extLst>
              <a:ext uri="{FF2B5EF4-FFF2-40B4-BE49-F238E27FC236}">
                <a16:creationId xmlns:a16="http://schemas.microsoft.com/office/drawing/2014/main" id="{5DE2CF15-8807-42B9-98D4-06FFE7608E3A}"/>
              </a:ext>
            </a:extLst>
          </p:cNvPr>
          <p:cNvSpPr txBox="1"/>
          <p:nvPr/>
        </p:nvSpPr>
        <p:spPr>
          <a:xfrm>
            <a:off x="1254760" y="4003040"/>
            <a:ext cx="1910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Kunde / </a:t>
            </a:r>
          </a:p>
          <a:p>
            <a:pPr algn="ctr"/>
            <a:r>
              <a:rPr lang="de-DE" dirty="0"/>
              <a:t>Anleger</a:t>
            </a:r>
          </a:p>
        </p:txBody>
      </p:sp>
      <p:sp>
        <p:nvSpPr>
          <p:cNvPr id="50" name="Textfeld 49">
            <a:extLst>
              <a:ext uri="{FF2B5EF4-FFF2-40B4-BE49-F238E27FC236}">
                <a16:creationId xmlns:a16="http://schemas.microsoft.com/office/drawing/2014/main" id="{D7E94C63-F56E-45D2-B7C0-4587AD970E68}"/>
              </a:ext>
            </a:extLst>
          </p:cNvPr>
          <p:cNvSpPr txBox="1"/>
          <p:nvPr/>
        </p:nvSpPr>
        <p:spPr>
          <a:xfrm>
            <a:off x="5140960" y="4003040"/>
            <a:ext cx="1910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Broker / </a:t>
            </a:r>
          </a:p>
          <a:p>
            <a:pPr algn="ctr"/>
            <a:r>
              <a:rPr lang="de-DE" dirty="0"/>
              <a:t>Depot</a:t>
            </a:r>
          </a:p>
        </p:txBody>
      </p:sp>
      <p:sp>
        <p:nvSpPr>
          <p:cNvPr id="51" name="Textfeld 50">
            <a:extLst>
              <a:ext uri="{FF2B5EF4-FFF2-40B4-BE49-F238E27FC236}">
                <a16:creationId xmlns:a16="http://schemas.microsoft.com/office/drawing/2014/main" id="{E37F44F6-64D2-4F0F-9C2D-FBEDEA680794}"/>
              </a:ext>
            </a:extLst>
          </p:cNvPr>
          <p:cNvSpPr txBox="1"/>
          <p:nvPr/>
        </p:nvSpPr>
        <p:spPr>
          <a:xfrm>
            <a:off x="9027160" y="4003040"/>
            <a:ext cx="1910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Börse /</a:t>
            </a:r>
          </a:p>
          <a:p>
            <a:pPr algn="ctr"/>
            <a:r>
              <a:rPr lang="de-DE" dirty="0"/>
              <a:t>Wertpapier</a:t>
            </a:r>
          </a:p>
        </p:txBody>
      </p:sp>
      <p:cxnSp>
        <p:nvCxnSpPr>
          <p:cNvPr id="53" name="Gerade Verbindung mit Pfeil 52">
            <a:extLst>
              <a:ext uri="{FF2B5EF4-FFF2-40B4-BE49-F238E27FC236}">
                <a16:creationId xmlns:a16="http://schemas.microsoft.com/office/drawing/2014/main" id="{A7DC5939-F57A-4C0C-9277-176E868B3A8A}"/>
              </a:ext>
            </a:extLst>
          </p:cNvPr>
          <p:cNvCxnSpPr/>
          <p:nvPr/>
        </p:nvCxnSpPr>
        <p:spPr>
          <a:xfrm>
            <a:off x="3027680" y="3373120"/>
            <a:ext cx="2214880" cy="0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Gerade Verbindung mit Pfeil 53">
            <a:extLst>
              <a:ext uri="{FF2B5EF4-FFF2-40B4-BE49-F238E27FC236}">
                <a16:creationId xmlns:a16="http://schemas.microsoft.com/office/drawing/2014/main" id="{8DCC2E5D-C166-45A9-9E89-97B5452CE289}"/>
              </a:ext>
            </a:extLst>
          </p:cNvPr>
          <p:cNvCxnSpPr/>
          <p:nvPr/>
        </p:nvCxnSpPr>
        <p:spPr>
          <a:xfrm>
            <a:off x="6969760" y="3373120"/>
            <a:ext cx="2214880" cy="0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Gerade Verbindung mit Pfeil 54">
            <a:extLst>
              <a:ext uri="{FF2B5EF4-FFF2-40B4-BE49-F238E27FC236}">
                <a16:creationId xmlns:a16="http://schemas.microsoft.com/office/drawing/2014/main" id="{DEC560E7-4597-43E6-8A7E-1C892DA320D7}"/>
              </a:ext>
            </a:extLst>
          </p:cNvPr>
          <p:cNvCxnSpPr>
            <a:cxnSpLocks/>
          </p:cNvCxnSpPr>
          <p:nvPr/>
        </p:nvCxnSpPr>
        <p:spPr>
          <a:xfrm rot="10800000">
            <a:off x="6969760" y="3841116"/>
            <a:ext cx="2214880" cy="0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feld 55">
            <a:extLst>
              <a:ext uri="{FF2B5EF4-FFF2-40B4-BE49-F238E27FC236}">
                <a16:creationId xmlns:a16="http://schemas.microsoft.com/office/drawing/2014/main" id="{9A10C211-D92D-4873-84FB-6EAFBEF5C283}"/>
              </a:ext>
            </a:extLst>
          </p:cNvPr>
          <p:cNvSpPr txBox="1"/>
          <p:nvPr/>
        </p:nvSpPr>
        <p:spPr>
          <a:xfrm>
            <a:off x="3190240" y="2337427"/>
            <a:ext cx="21132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Beauftragt Broker mit Kauf/Verkauf von Aktien</a:t>
            </a:r>
          </a:p>
        </p:txBody>
      </p:sp>
      <p:sp>
        <p:nvSpPr>
          <p:cNvPr id="57" name="Textfeld 56">
            <a:extLst>
              <a:ext uri="{FF2B5EF4-FFF2-40B4-BE49-F238E27FC236}">
                <a16:creationId xmlns:a16="http://schemas.microsoft.com/office/drawing/2014/main" id="{C06DD45F-B347-4F4C-AF3F-12A1FEE6AFA1}"/>
              </a:ext>
            </a:extLst>
          </p:cNvPr>
          <p:cNvSpPr txBox="1"/>
          <p:nvPr/>
        </p:nvSpPr>
        <p:spPr>
          <a:xfrm>
            <a:off x="7096760" y="2637622"/>
            <a:ext cx="2113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Order weiterleiten und einstellen </a:t>
            </a:r>
          </a:p>
        </p:txBody>
      </p:sp>
      <p:sp>
        <p:nvSpPr>
          <p:cNvPr id="58" name="Textfeld 57">
            <a:extLst>
              <a:ext uri="{FF2B5EF4-FFF2-40B4-BE49-F238E27FC236}">
                <a16:creationId xmlns:a16="http://schemas.microsoft.com/office/drawing/2014/main" id="{BBA0FFE3-A254-4215-9B0D-8DC8D9D684BF}"/>
              </a:ext>
            </a:extLst>
          </p:cNvPr>
          <p:cNvSpPr txBox="1"/>
          <p:nvPr/>
        </p:nvSpPr>
        <p:spPr>
          <a:xfrm>
            <a:off x="7020560" y="4001601"/>
            <a:ext cx="21132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Wertpapier in Depot des Kunden einbuchen</a:t>
            </a:r>
          </a:p>
        </p:txBody>
      </p:sp>
      <p:sp>
        <p:nvSpPr>
          <p:cNvPr id="18" name="Foliennummernplatzhalter 6">
            <a:extLst>
              <a:ext uri="{FF2B5EF4-FFF2-40B4-BE49-F238E27FC236}">
                <a16:creationId xmlns:a16="http://schemas.microsoft.com/office/drawing/2014/main" id="{270A76EF-B3FE-46D1-90C0-4D56CD647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73505" y="6102660"/>
            <a:ext cx="510209" cy="365125"/>
          </a:xfrm>
        </p:spPr>
        <p:txBody>
          <a:bodyPr/>
          <a:lstStyle/>
          <a:p>
            <a:fld id="{C8E4CB9F-243C-4156-9AA2-01A91AA16573}" type="slidenum">
              <a:rPr lang="de-DE" smtClean="0"/>
              <a:pPr/>
              <a:t>3</a:t>
            </a:fld>
            <a:endParaRPr lang="de-DE" dirty="0"/>
          </a:p>
        </p:txBody>
      </p: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7709C9D5-1725-4896-A063-A026D7E0C0F5}"/>
              </a:ext>
            </a:extLst>
          </p:cNvPr>
          <p:cNvCxnSpPr>
            <a:cxnSpLocks/>
          </p:cNvCxnSpPr>
          <p:nvPr/>
        </p:nvCxnSpPr>
        <p:spPr>
          <a:xfrm rot="10800000">
            <a:off x="3027680" y="3841116"/>
            <a:ext cx="2214880" cy="0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feld 19">
            <a:extLst>
              <a:ext uri="{FF2B5EF4-FFF2-40B4-BE49-F238E27FC236}">
                <a16:creationId xmlns:a16="http://schemas.microsoft.com/office/drawing/2014/main" id="{C12A9DB2-CF6A-41D0-B3F4-F0C678269B56}"/>
              </a:ext>
            </a:extLst>
          </p:cNvPr>
          <p:cNvSpPr txBox="1"/>
          <p:nvPr/>
        </p:nvSpPr>
        <p:spPr>
          <a:xfrm>
            <a:off x="3190240" y="4009371"/>
            <a:ext cx="2113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Transparenz zu Depot</a:t>
            </a:r>
          </a:p>
        </p:txBody>
      </p:sp>
    </p:spTree>
    <p:extLst>
      <p:ext uri="{BB962C8B-B14F-4D97-AF65-F5344CB8AC3E}">
        <p14:creationId xmlns:p14="http://schemas.microsoft.com/office/powerpoint/2010/main" val="2947612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  <p:bldP spid="51" grpId="0"/>
      <p:bldP spid="56" grpId="0"/>
      <p:bldP spid="57" grpId="0"/>
      <p:bldP spid="58" grpId="0"/>
      <p:bldP spid="20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nhaltsplatzhalter 8" descr="Ein Bild, das Text, Monitor, Elektronik, Bildschirm enthält.&#10;&#10;Automatisch generierte Beschreibung">
            <a:extLst>
              <a:ext uri="{FF2B5EF4-FFF2-40B4-BE49-F238E27FC236}">
                <a16:creationId xmlns:a16="http://schemas.microsoft.com/office/drawing/2014/main" id="{F4871984-E8F2-4026-9C36-F710DB3C9B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7776" y="136525"/>
            <a:ext cx="9001973" cy="5747177"/>
          </a:xfrm>
          <a:prstGeom prst="rect">
            <a:avLst/>
          </a:prstGeom>
        </p:spPr>
      </p:pic>
      <p:pic>
        <p:nvPicPr>
          <p:cNvPr id="16" name="Grafik 15" descr="Ein Bild, das Metallwaren enthält.&#10;&#10;Automatisch generierte Beschreibung">
            <a:extLst>
              <a:ext uri="{FF2B5EF4-FFF2-40B4-BE49-F238E27FC236}">
                <a16:creationId xmlns:a16="http://schemas.microsoft.com/office/drawing/2014/main" id="{6F0417FB-3E21-4384-9CFB-1D5706797F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787365">
            <a:off x="7142383" y="350935"/>
            <a:ext cx="740286" cy="751391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B99202B0-1C08-4F61-A9EF-5648FC01E9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257" y="2766219"/>
            <a:ext cx="10515600" cy="1325563"/>
          </a:xfrm>
        </p:spPr>
        <p:txBody>
          <a:bodyPr>
            <a:normAutofit/>
          </a:bodyPr>
          <a:lstStyle/>
          <a:p>
            <a:r>
              <a:rPr lang="de-DE" sz="4000" dirty="0"/>
              <a:t>Home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91ACDA9-35C0-4C43-9561-91AB7B33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9816C1B-C631-4779-AA81-96ADCC2F10FC}" type="datetime1">
              <a:rPr lang="de-DE" smtClean="0"/>
              <a:pPr/>
              <a:t>28.04.2021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6090D91-3499-4EC5-A40E-66BE404CDB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/>
              <a:t>WWI 18 SEA/C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5806CB0-C518-4BAF-B50F-60CC7E0AB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8E4CB9F-243C-4156-9AA2-01A91AA16573}" type="slidenum">
              <a:rPr lang="de-DE" smtClean="0"/>
              <a:pPr/>
              <a:t>30</a:t>
            </a:fld>
            <a:endParaRPr lang="de-DE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1EB95C78-4DD9-4CC6-AEB7-1FA7B20E5E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5809" y="2632805"/>
            <a:ext cx="350815" cy="350815"/>
          </a:xfrm>
          <a:prstGeom prst="rect">
            <a:avLst/>
          </a:prstGeom>
          <a:effectLst>
            <a:outerShdw blurRad="50800" dist="38100" dir="2700000" sx="108000" sy="108000" algn="tl" rotWithShape="0">
              <a:prstClr val="black">
                <a:alpha val="48000"/>
              </a:prstClr>
            </a:outerShdw>
          </a:effectLst>
        </p:spPr>
      </p:pic>
      <p:pic>
        <p:nvPicPr>
          <p:cNvPr id="13" name="Grafik 12" descr="Ein Bild, das Text, Monitor, Screenshot, drinnen enthält.&#10;&#10;Automatisch generierte Beschreibung">
            <a:extLst>
              <a:ext uri="{FF2B5EF4-FFF2-40B4-BE49-F238E27FC236}">
                <a16:creationId xmlns:a16="http://schemas.microsoft.com/office/drawing/2014/main" id="{ACD0633B-545F-432E-91B3-10A34FF5860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6310" y="621963"/>
            <a:ext cx="9001972" cy="5747829"/>
          </a:xfrm>
          <a:prstGeom prst="rect">
            <a:avLst/>
          </a:prstGeom>
          <a:effectLst>
            <a:outerShdw blurRad="50800" dist="38100" dir="2700000" algn="tl" rotWithShape="0">
              <a:srgbClr val="FF4757">
                <a:alpha val="33000"/>
              </a:srgbClr>
            </a:outerShdw>
          </a:effectLst>
        </p:spPr>
      </p:pic>
      <p:pic>
        <p:nvPicPr>
          <p:cNvPr id="14" name="Grafik 13" descr="Ein Bild, das Metallwaren enthält.&#10;&#10;Automatisch generierte Beschreibung">
            <a:extLst>
              <a:ext uri="{FF2B5EF4-FFF2-40B4-BE49-F238E27FC236}">
                <a16:creationId xmlns:a16="http://schemas.microsoft.com/office/drawing/2014/main" id="{93233E10-1ABD-49D3-BFF5-49E4EFB1F7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83580">
            <a:off x="11008978" y="5703063"/>
            <a:ext cx="702424" cy="712960"/>
          </a:xfrm>
          <a:prstGeom prst="rect">
            <a:avLst/>
          </a:prstGeom>
        </p:spPr>
      </p:pic>
      <p:pic>
        <p:nvPicPr>
          <p:cNvPr id="7" name="Grafik 6" descr="Ein Bild, das Text, Monitor, schwarz, Bildschirm enthält.&#10;&#10;Automatisch generierte Beschreibung">
            <a:extLst>
              <a:ext uri="{FF2B5EF4-FFF2-40B4-BE49-F238E27FC236}">
                <a16:creationId xmlns:a16="http://schemas.microsoft.com/office/drawing/2014/main" id="{AC4BB490-79AA-460A-9A38-D76964F155B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5811" y="6842140"/>
            <a:ext cx="9001972" cy="5747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5410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5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nhaltsplatzhalter 8" descr="Ein Bild, das Text, Monitor, Elektronik, Bildschirm enthält.&#10;&#10;Automatisch generierte Beschreibung">
            <a:extLst>
              <a:ext uri="{FF2B5EF4-FFF2-40B4-BE49-F238E27FC236}">
                <a16:creationId xmlns:a16="http://schemas.microsoft.com/office/drawing/2014/main" id="{F4871984-E8F2-4026-9C36-F710DB3C9B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6144" y="39508"/>
            <a:ext cx="8673405" cy="5537408"/>
          </a:xfrm>
          <a:prstGeom prst="rect">
            <a:avLst/>
          </a:prstGeom>
        </p:spPr>
      </p:pic>
      <p:pic>
        <p:nvPicPr>
          <p:cNvPr id="16" name="Grafik 15" descr="Ein Bild, das Metallwaren enthält.&#10;&#10;Automatisch generierte Beschreibung">
            <a:extLst>
              <a:ext uri="{FF2B5EF4-FFF2-40B4-BE49-F238E27FC236}">
                <a16:creationId xmlns:a16="http://schemas.microsoft.com/office/drawing/2014/main" id="{6F0417FB-3E21-4384-9CFB-1D5706797F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787365">
            <a:off x="7274344" y="7085626"/>
            <a:ext cx="740286" cy="751391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B99202B0-1C08-4F61-A9EF-5648FC01E9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806" y="2766219"/>
            <a:ext cx="10515600" cy="1325563"/>
          </a:xfrm>
        </p:spPr>
        <p:txBody>
          <a:bodyPr>
            <a:normAutofit/>
          </a:bodyPr>
          <a:lstStyle/>
          <a:p>
            <a:r>
              <a:rPr lang="de-DE" sz="4000" dirty="0"/>
              <a:t>Clearing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91ACDA9-35C0-4C43-9561-91AB7B33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9816C1B-C631-4779-AA81-96ADCC2F10FC}" type="datetime1">
              <a:rPr lang="de-DE" smtClean="0"/>
              <a:pPr/>
              <a:t>28.04.2021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6090D91-3499-4EC5-A40E-66BE404CDB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/>
              <a:t>WWI 18 SEA/C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5806CB0-C518-4BAF-B50F-60CC7E0AB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8E4CB9F-243C-4156-9AA2-01A91AA16573}" type="slidenum">
              <a:rPr lang="de-DE" smtClean="0"/>
              <a:pPr/>
              <a:t>31</a:t>
            </a:fld>
            <a:endParaRPr lang="de-DE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1EB95C78-4DD9-4CC6-AEB7-1FA7B20E5E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5809" y="2632805"/>
            <a:ext cx="350815" cy="350815"/>
          </a:xfrm>
          <a:prstGeom prst="rect">
            <a:avLst/>
          </a:prstGeom>
          <a:effectLst>
            <a:outerShdw blurRad="50800" dist="38100" dir="2700000" sx="108000" sy="108000" algn="tl" rotWithShape="0">
              <a:prstClr val="black">
                <a:alpha val="48000"/>
              </a:prstClr>
            </a:outerShdw>
          </a:effectLst>
        </p:spPr>
      </p:pic>
      <p:pic>
        <p:nvPicPr>
          <p:cNvPr id="13" name="Grafik 12" descr="Ein Bild, das Text, Monitor, Screenshot, drinnen enthält.&#10;&#10;Automatisch generierte Beschreibung">
            <a:extLst>
              <a:ext uri="{FF2B5EF4-FFF2-40B4-BE49-F238E27FC236}">
                <a16:creationId xmlns:a16="http://schemas.microsoft.com/office/drawing/2014/main" id="{ACD0633B-545F-432E-91B3-10A34FF5860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9124" y="442872"/>
            <a:ext cx="8825689" cy="5635271"/>
          </a:xfrm>
          <a:prstGeom prst="rect">
            <a:avLst/>
          </a:prstGeom>
          <a:effectLst/>
        </p:spPr>
      </p:pic>
      <p:pic>
        <p:nvPicPr>
          <p:cNvPr id="14" name="Grafik 13" descr="Ein Bild, das Metallwaren enthält.&#10;&#10;Automatisch generierte Beschreibung">
            <a:extLst>
              <a:ext uri="{FF2B5EF4-FFF2-40B4-BE49-F238E27FC236}">
                <a16:creationId xmlns:a16="http://schemas.microsoft.com/office/drawing/2014/main" id="{93233E10-1ABD-49D3-BFF5-49E4EFB1F7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873589">
            <a:off x="9942737" y="6977349"/>
            <a:ext cx="702424" cy="712960"/>
          </a:xfrm>
          <a:prstGeom prst="rect">
            <a:avLst/>
          </a:prstGeom>
        </p:spPr>
      </p:pic>
      <p:pic>
        <p:nvPicPr>
          <p:cNvPr id="7" name="Grafik 6" descr="Ein Bild, das Text, Monitor, schwarz, Bildschirm enthält.&#10;&#10;Automatisch generierte Beschreibung">
            <a:extLst>
              <a:ext uri="{FF2B5EF4-FFF2-40B4-BE49-F238E27FC236}">
                <a16:creationId xmlns:a16="http://schemas.microsoft.com/office/drawing/2014/main" id="{AC4BB490-79AA-460A-9A38-D76964F155B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2277" y="824180"/>
            <a:ext cx="8943071" cy="5710219"/>
          </a:xfrm>
          <a:prstGeom prst="rect">
            <a:avLst/>
          </a:prstGeom>
          <a:effectLst>
            <a:outerShdw blurRad="50800" dist="38100" dir="2700000" algn="tl" rotWithShape="0">
              <a:srgbClr val="FF4757">
                <a:alpha val="33000"/>
              </a:srgbClr>
            </a:outerShdw>
          </a:effectLst>
        </p:spPr>
      </p:pic>
      <p:pic>
        <p:nvPicPr>
          <p:cNvPr id="18" name="Grafik 17" descr="Ein Bild, das Text, Monitor, Screenshot, schwarz enthält.&#10;&#10;Automatisch generierte Beschreibung">
            <a:extLst>
              <a:ext uri="{FF2B5EF4-FFF2-40B4-BE49-F238E27FC236}">
                <a16:creationId xmlns:a16="http://schemas.microsoft.com/office/drawing/2014/main" id="{ECA79F88-8D9C-4D76-B786-43C8541A025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32548" y="824180"/>
            <a:ext cx="9176913" cy="585953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4133679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nhaltsplatzhalter 8" descr="Ein Bild, das Text, Monitor, Elektronik, Bildschirm enthält.&#10;&#10;Automatisch generierte Beschreibung">
            <a:extLst>
              <a:ext uri="{FF2B5EF4-FFF2-40B4-BE49-F238E27FC236}">
                <a16:creationId xmlns:a16="http://schemas.microsoft.com/office/drawing/2014/main" id="{F4871984-E8F2-4026-9C36-F710DB3C9B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6144" y="7081770"/>
            <a:ext cx="6753957" cy="431196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B99202B0-1C08-4F61-A9EF-5648FC01E9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287" y="588572"/>
            <a:ext cx="10515600" cy="1325563"/>
          </a:xfrm>
        </p:spPr>
        <p:txBody>
          <a:bodyPr>
            <a:normAutofit/>
          </a:bodyPr>
          <a:lstStyle/>
          <a:p>
            <a:r>
              <a:rPr lang="de-DE" sz="4000" dirty="0"/>
              <a:t>Clearing</a:t>
            </a:r>
            <a:br>
              <a:rPr lang="de-DE" sz="4000" dirty="0"/>
            </a:br>
            <a:r>
              <a:rPr lang="de-DE" sz="4000" dirty="0"/>
              <a:t>Details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91ACDA9-35C0-4C43-9561-91AB7B33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9816C1B-C631-4779-AA81-96ADCC2F10FC}" type="datetime1">
              <a:rPr lang="de-DE" smtClean="0"/>
              <a:pPr/>
              <a:t>28.04.2021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6090D91-3499-4EC5-A40E-66BE404CDB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/>
              <a:t>WWI 18 SEA/C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5806CB0-C518-4BAF-B50F-60CC7E0AB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8E4CB9F-243C-4156-9AA2-01A91AA16573}" type="slidenum">
              <a:rPr lang="de-DE" smtClean="0"/>
              <a:pPr/>
              <a:t>32</a:t>
            </a:fld>
            <a:endParaRPr lang="de-DE" dirty="0"/>
          </a:p>
        </p:txBody>
      </p:sp>
      <p:pic>
        <p:nvPicPr>
          <p:cNvPr id="13" name="Grafik 12" descr="Ein Bild, das Text, Monitor, Screenshot, drinnen enthält.&#10;&#10;Automatisch generierte Beschreibung">
            <a:extLst>
              <a:ext uri="{FF2B5EF4-FFF2-40B4-BE49-F238E27FC236}">
                <a16:creationId xmlns:a16="http://schemas.microsoft.com/office/drawing/2014/main" id="{ACD0633B-545F-432E-91B3-10A34FF586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9125" y="-4402096"/>
            <a:ext cx="6823408" cy="4356799"/>
          </a:xfrm>
          <a:prstGeom prst="rect">
            <a:avLst/>
          </a:prstGeom>
          <a:effectLst/>
        </p:spPr>
      </p:pic>
      <p:pic>
        <p:nvPicPr>
          <p:cNvPr id="7" name="Grafik 6" descr="Ein Bild, das Text, Monitor, schwarz, Bildschirm enthält.&#10;&#10;Automatisch generierte Beschreibung">
            <a:extLst>
              <a:ext uri="{FF2B5EF4-FFF2-40B4-BE49-F238E27FC236}">
                <a16:creationId xmlns:a16="http://schemas.microsoft.com/office/drawing/2014/main" id="{AC4BB490-79AA-460A-9A38-D76964F155B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322" y="2005887"/>
            <a:ext cx="4450057" cy="2841395"/>
          </a:xfrm>
          <a:prstGeom prst="rect">
            <a:avLst/>
          </a:prstGeom>
          <a:effectLst/>
        </p:spPr>
      </p:pic>
      <p:pic>
        <p:nvPicPr>
          <p:cNvPr id="17" name="Grafik 16" descr="Ein Bild, das Text, Monitor, Screenshot, schwarz enthält.&#10;&#10;Automatisch generierte Beschreibung">
            <a:extLst>
              <a:ext uri="{FF2B5EF4-FFF2-40B4-BE49-F238E27FC236}">
                <a16:creationId xmlns:a16="http://schemas.microsoft.com/office/drawing/2014/main" id="{039CA5F9-7131-4671-B875-5BCA353A598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3998" y="615868"/>
            <a:ext cx="9176913" cy="5859530"/>
          </a:xfrm>
          <a:prstGeom prst="rect">
            <a:avLst/>
          </a:prstGeom>
          <a:effectLst>
            <a:outerShdw blurRad="50800" dist="38100" dir="2700000" algn="tl" rotWithShape="0">
              <a:srgbClr val="FF4757">
                <a:alpha val="33000"/>
              </a:srgbClr>
            </a:outerShdw>
          </a:effectLst>
        </p:spPr>
      </p:pic>
      <p:pic>
        <p:nvPicPr>
          <p:cNvPr id="18" name="Grafik 17" descr="Ein Bild, das Text, Monitor, Screenshot, schwarz enthält.&#10;&#10;Automatisch generierte Beschreibung">
            <a:extLst>
              <a:ext uri="{FF2B5EF4-FFF2-40B4-BE49-F238E27FC236}">
                <a16:creationId xmlns:a16="http://schemas.microsoft.com/office/drawing/2014/main" id="{8E5BA12F-E338-4EE0-9828-9B04ECF07F5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5923" y="496820"/>
            <a:ext cx="9176914" cy="5859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2532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25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9202B0-1C08-4F61-A9EF-5648FC01E9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900" y="2766219"/>
            <a:ext cx="10515600" cy="1325563"/>
          </a:xfrm>
        </p:spPr>
        <p:txBody>
          <a:bodyPr>
            <a:normAutofit/>
          </a:bodyPr>
          <a:lstStyle/>
          <a:p>
            <a:r>
              <a:rPr lang="de-DE" sz="4000" dirty="0"/>
              <a:t>Rechnung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91ACDA9-35C0-4C43-9561-91AB7B33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9816C1B-C631-4779-AA81-96ADCC2F10FC}" type="datetime1">
              <a:rPr lang="de-DE" smtClean="0"/>
              <a:pPr/>
              <a:t>28.04.2021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6090D91-3499-4EC5-A40E-66BE404CDB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/>
              <a:t>WWI 18 SEA/C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5806CB0-C518-4BAF-B50F-60CC7E0AB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8E4CB9F-243C-4156-9AA2-01A91AA16573}" type="slidenum">
              <a:rPr lang="de-DE" smtClean="0"/>
              <a:pPr/>
              <a:t>33</a:t>
            </a:fld>
            <a:endParaRPr lang="de-DE" dirty="0"/>
          </a:p>
        </p:txBody>
      </p:sp>
      <p:pic>
        <p:nvPicPr>
          <p:cNvPr id="7" name="Grafik 6" descr="Ein Bild, das Text, Monitor, schwarz, Bildschirm enthält.&#10;&#10;Automatisch generierte Beschreibung">
            <a:extLst>
              <a:ext uri="{FF2B5EF4-FFF2-40B4-BE49-F238E27FC236}">
                <a16:creationId xmlns:a16="http://schemas.microsoft.com/office/drawing/2014/main" id="{AC4BB490-79AA-460A-9A38-D76964F155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280474" y="4523874"/>
            <a:ext cx="506506" cy="323408"/>
          </a:xfrm>
          <a:prstGeom prst="rect">
            <a:avLst/>
          </a:prstGeom>
          <a:effectLst/>
        </p:spPr>
      </p:pic>
      <p:pic>
        <p:nvPicPr>
          <p:cNvPr id="17" name="Grafik 16" descr="Ein Bild, das Text, Monitor, Screenshot, schwarz enthält.&#10;&#10;Automatisch generierte Beschreibung">
            <a:extLst>
              <a:ext uri="{FF2B5EF4-FFF2-40B4-BE49-F238E27FC236}">
                <a16:creationId xmlns:a16="http://schemas.microsoft.com/office/drawing/2014/main" id="{039CA5F9-7131-4671-B875-5BCA353A59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51322" y="4226540"/>
            <a:ext cx="1437846" cy="918076"/>
          </a:xfrm>
          <a:prstGeom prst="rect">
            <a:avLst/>
          </a:prstGeom>
          <a:effectLst>
            <a:outerShdw blurRad="50800" dist="38100" dir="2700000" algn="tl" rotWithShape="0">
              <a:srgbClr val="FF4757">
                <a:alpha val="33000"/>
              </a:srgbClr>
            </a:outerShdw>
          </a:effectLst>
        </p:spPr>
      </p:pic>
      <p:pic>
        <p:nvPicPr>
          <p:cNvPr id="8" name="Grafik 7" descr="Ein Bild, das Text, Monitor, Screenshot, schwarz enthält.&#10;&#10;Automatisch generierte Beschreibung">
            <a:extLst>
              <a:ext uri="{FF2B5EF4-FFF2-40B4-BE49-F238E27FC236}">
                <a16:creationId xmlns:a16="http://schemas.microsoft.com/office/drawing/2014/main" id="{BC13C653-1BFD-43A3-95D9-EA98C47071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4091" y="613937"/>
            <a:ext cx="9176914" cy="5859530"/>
          </a:xfrm>
          <a:prstGeom prst="rect">
            <a:avLst/>
          </a:prstGeom>
        </p:spPr>
      </p:pic>
      <p:pic>
        <p:nvPicPr>
          <p:cNvPr id="9" name="Grafik 8" descr="Ein Bild, das Text, Monitor, Screenshot, Bildschirm enthält.&#10;&#10;Automatisch generierte Beschreibung">
            <a:extLst>
              <a:ext uri="{FF2B5EF4-FFF2-40B4-BE49-F238E27FC236}">
                <a16:creationId xmlns:a16="http://schemas.microsoft.com/office/drawing/2014/main" id="{9CDBA59E-68C4-4A12-B0C7-63BE050819A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3191" y="6858000"/>
            <a:ext cx="9279229" cy="5859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0513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9202B0-1C08-4F61-A9EF-5648FC01E9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322" y="2766219"/>
            <a:ext cx="10515600" cy="1325563"/>
          </a:xfrm>
        </p:spPr>
        <p:txBody>
          <a:bodyPr>
            <a:normAutofit/>
          </a:bodyPr>
          <a:lstStyle/>
          <a:p>
            <a:r>
              <a:rPr lang="de-DE" sz="4000" dirty="0"/>
              <a:t>Optionen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91ACDA9-35C0-4C43-9561-91AB7B33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9816C1B-C631-4779-AA81-96ADCC2F10FC}" type="datetime1">
              <a:rPr lang="de-DE" smtClean="0"/>
              <a:pPr/>
              <a:t>28.04.2021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6090D91-3499-4EC5-A40E-66BE404CDB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/>
              <a:t>WWI 18 SEA/C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5806CB0-C518-4BAF-B50F-60CC7E0AB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8E4CB9F-243C-4156-9AA2-01A91AA16573}" type="slidenum">
              <a:rPr lang="de-DE" smtClean="0"/>
              <a:pPr/>
              <a:t>34</a:t>
            </a:fld>
            <a:endParaRPr lang="de-DE" dirty="0"/>
          </a:p>
        </p:txBody>
      </p:sp>
      <p:pic>
        <p:nvPicPr>
          <p:cNvPr id="7" name="Grafik 6" descr="Ein Bild, das Text, Monitor, schwarz, Bildschirm enthält.&#10;&#10;Automatisch generierte Beschreibung">
            <a:extLst>
              <a:ext uri="{FF2B5EF4-FFF2-40B4-BE49-F238E27FC236}">
                <a16:creationId xmlns:a16="http://schemas.microsoft.com/office/drawing/2014/main" id="{AC4BB490-79AA-460A-9A38-D76964F155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280474" y="4523874"/>
            <a:ext cx="506506" cy="323408"/>
          </a:xfrm>
          <a:prstGeom prst="rect">
            <a:avLst/>
          </a:prstGeom>
          <a:effectLst/>
        </p:spPr>
      </p:pic>
      <p:pic>
        <p:nvPicPr>
          <p:cNvPr id="17" name="Grafik 16" descr="Ein Bild, das Text, Monitor, Screenshot, schwarz enthält.&#10;&#10;Automatisch generierte Beschreibung">
            <a:extLst>
              <a:ext uri="{FF2B5EF4-FFF2-40B4-BE49-F238E27FC236}">
                <a16:creationId xmlns:a16="http://schemas.microsoft.com/office/drawing/2014/main" id="{039CA5F9-7131-4671-B875-5BCA353A59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51322" y="4226540"/>
            <a:ext cx="1437846" cy="918076"/>
          </a:xfrm>
          <a:prstGeom prst="rect">
            <a:avLst/>
          </a:prstGeom>
          <a:effectLst>
            <a:outerShdw blurRad="50800" dist="38100" dir="2700000" algn="tl" rotWithShape="0">
              <a:srgbClr val="FF4757">
                <a:alpha val="33000"/>
              </a:srgbClr>
            </a:outerShdw>
          </a:effectLst>
        </p:spPr>
      </p:pic>
      <p:pic>
        <p:nvPicPr>
          <p:cNvPr id="8" name="Grafik 7" descr="Ein Bild, das Text, Monitor, Screenshot, schwarz enthält.&#10;&#10;Automatisch generierte Beschreibung">
            <a:extLst>
              <a:ext uri="{FF2B5EF4-FFF2-40B4-BE49-F238E27FC236}">
                <a16:creationId xmlns:a16="http://schemas.microsoft.com/office/drawing/2014/main" id="{BC13C653-1BFD-43A3-95D9-EA98C47071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3188" y="357063"/>
            <a:ext cx="7957446" cy="5080890"/>
          </a:xfrm>
          <a:prstGeom prst="rect">
            <a:avLst/>
          </a:prstGeom>
        </p:spPr>
      </p:pic>
      <p:pic>
        <p:nvPicPr>
          <p:cNvPr id="9" name="Grafik 8" descr="Ein Bild, das Text, Monitor, Screenshot, Bildschirm enthält.&#10;&#10;Automatisch generierte Beschreibung">
            <a:extLst>
              <a:ext uri="{FF2B5EF4-FFF2-40B4-BE49-F238E27FC236}">
                <a16:creationId xmlns:a16="http://schemas.microsoft.com/office/drawing/2014/main" id="{9CDBA59E-68C4-4A12-B0C7-63BE050819A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5577" y="873100"/>
            <a:ext cx="8808804" cy="5562472"/>
          </a:xfrm>
          <a:prstGeom prst="rect">
            <a:avLst/>
          </a:prstGeom>
          <a:effectLst>
            <a:outerShdw blurRad="50800" dist="38100" dir="2700000" algn="tl" rotWithShape="0">
              <a:srgbClr val="FF4757">
                <a:alpha val="33000"/>
              </a:srgbClr>
            </a:outerShdw>
          </a:effectLst>
        </p:spPr>
      </p:pic>
      <p:pic>
        <p:nvPicPr>
          <p:cNvPr id="10" name="Grafik 9" descr="Ein Bild, das Text, Screenshot, Monitor enthält.&#10;&#10;Automatisch generierte Beschreibung">
            <a:extLst>
              <a:ext uri="{FF2B5EF4-FFF2-40B4-BE49-F238E27FC236}">
                <a16:creationId xmlns:a16="http://schemas.microsoft.com/office/drawing/2014/main" id="{F6EC9FAA-9F59-4AA0-963C-9B2454E4AC0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5577" y="7165876"/>
            <a:ext cx="8808804" cy="5562472"/>
          </a:xfrm>
          <a:prstGeom prst="rect">
            <a:avLst/>
          </a:prstGeom>
        </p:spPr>
      </p:pic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CEF7982A-7998-4D45-9CE6-46117CBFCD1F}"/>
              </a:ext>
            </a:extLst>
          </p:cNvPr>
          <p:cNvSpPr/>
          <p:nvPr/>
        </p:nvSpPr>
        <p:spPr>
          <a:xfrm>
            <a:off x="4884820" y="2151091"/>
            <a:ext cx="2261937" cy="757989"/>
          </a:xfrm>
          <a:prstGeom prst="roundRect">
            <a:avLst/>
          </a:prstGeom>
          <a:noFill/>
          <a:ln>
            <a:solidFill>
              <a:schemeClr val="bg1">
                <a:lumMod val="65000"/>
                <a:lumOff val="35000"/>
                <a:alpha val="74000"/>
              </a:schemeClr>
            </a:solidFill>
          </a:ln>
          <a:effectLst>
            <a:outerShdw blurRad="50800" dist="38100" dir="2700000" algn="tl" rotWithShape="0">
              <a:srgbClr val="FF4757">
                <a:alpha val="5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123826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9202B0-1C08-4F61-A9EF-5648FC01E9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077" y="4415968"/>
            <a:ext cx="10515600" cy="1325563"/>
          </a:xfrm>
        </p:spPr>
        <p:txBody>
          <a:bodyPr>
            <a:normAutofit/>
          </a:bodyPr>
          <a:lstStyle/>
          <a:p>
            <a:r>
              <a:rPr lang="de-DE" sz="4000" dirty="0"/>
              <a:t>Shares</a:t>
            </a:r>
            <a:br>
              <a:rPr lang="de-DE" sz="4000" dirty="0"/>
            </a:br>
            <a:r>
              <a:rPr lang="de-DE" sz="4000" dirty="0" err="1"/>
              <a:t>Overview</a:t>
            </a:r>
            <a:endParaRPr lang="de-DE" sz="400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91ACDA9-35C0-4C43-9561-91AB7B33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9816C1B-C631-4779-AA81-96ADCC2F10FC}" type="datetime1">
              <a:rPr lang="de-DE" smtClean="0"/>
              <a:pPr/>
              <a:t>28.04.2021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6090D91-3499-4EC5-A40E-66BE404CDB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/>
              <a:t>WWI 18 SEA/C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5806CB0-C518-4BAF-B50F-60CC7E0AB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8E4CB9F-243C-4156-9AA2-01A91AA16573}" type="slidenum">
              <a:rPr lang="de-DE" smtClean="0"/>
              <a:pPr/>
              <a:t>35</a:t>
            </a:fld>
            <a:endParaRPr lang="de-DE" dirty="0"/>
          </a:p>
        </p:txBody>
      </p:sp>
      <p:pic>
        <p:nvPicPr>
          <p:cNvPr id="7" name="Grafik 6" descr="Ein Bild, das Text, Monitor, schwarz, Bildschirm enthält.&#10;&#10;Automatisch generierte Beschreibung">
            <a:extLst>
              <a:ext uri="{FF2B5EF4-FFF2-40B4-BE49-F238E27FC236}">
                <a16:creationId xmlns:a16="http://schemas.microsoft.com/office/drawing/2014/main" id="{AC4BB490-79AA-460A-9A38-D76964F155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280474" y="4523874"/>
            <a:ext cx="506506" cy="323408"/>
          </a:xfrm>
          <a:prstGeom prst="rect">
            <a:avLst/>
          </a:prstGeom>
          <a:effectLst/>
        </p:spPr>
      </p:pic>
      <p:pic>
        <p:nvPicPr>
          <p:cNvPr id="17" name="Grafik 16" descr="Ein Bild, das Text, Monitor, Screenshot, schwarz enthält.&#10;&#10;Automatisch generierte Beschreibung">
            <a:extLst>
              <a:ext uri="{FF2B5EF4-FFF2-40B4-BE49-F238E27FC236}">
                <a16:creationId xmlns:a16="http://schemas.microsoft.com/office/drawing/2014/main" id="{039CA5F9-7131-4671-B875-5BCA353A59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51322" y="4226540"/>
            <a:ext cx="1437846" cy="918076"/>
          </a:xfrm>
          <a:prstGeom prst="rect">
            <a:avLst/>
          </a:prstGeom>
          <a:effectLst>
            <a:outerShdw blurRad="50800" dist="38100" dir="2700000" algn="tl" rotWithShape="0">
              <a:srgbClr val="FF4757">
                <a:alpha val="33000"/>
              </a:srgbClr>
            </a:outerShdw>
          </a:effectLst>
        </p:spPr>
      </p:pic>
      <p:pic>
        <p:nvPicPr>
          <p:cNvPr id="8" name="Grafik 7" descr="Ein Bild, das Text, Monitor, Screenshot, schwarz enthält.&#10;&#10;Automatisch generierte Beschreibung">
            <a:extLst>
              <a:ext uri="{FF2B5EF4-FFF2-40B4-BE49-F238E27FC236}">
                <a16:creationId xmlns:a16="http://schemas.microsoft.com/office/drawing/2014/main" id="{BC13C653-1BFD-43A3-95D9-EA98C47071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147686"/>
            <a:ext cx="7957446" cy="5080890"/>
          </a:xfrm>
          <a:prstGeom prst="rect">
            <a:avLst/>
          </a:prstGeom>
        </p:spPr>
      </p:pic>
      <p:pic>
        <p:nvPicPr>
          <p:cNvPr id="9" name="Grafik 8" descr="Ein Bild, das Text, Monitor, Screenshot, Bildschirm enthält.&#10;&#10;Automatisch generierte Beschreibung">
            <a:extLst>
              <a:ext uri="{FF2B5EF4-FFF2-40B4-BE49-F238E27FC236}">
                <a16:creationId xmlns:a16="http://schemas.microsoft.com/office/drawing/2014/main" id="{9CDBA59E-68C4-4A12-B0C7-63BE050819A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309" y="455864"/>
            <a:ext cx="8538983" cy="5392089"/>
          </a:xfrm>
          <a:prstGeom prst="rect">
            <a:avLst/>
          </a:prstGeom>
          <a:effectLst/>
        </p:spPr>
      </p:pic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CEF7982A-7998-4D45-9CE6-46117CBFCD1F}"/>
              </a:ext>
            </a:extLst>
          </p:cNvPr>
          <p:cNvSpPr/>
          <p:nvPr/>
        </p:nvSpPr>
        <p:spPr>
          <a:xfrm>
            <a:off x="4884820" y="2151091"/>
            <a:ext cx="2261937" cy="757989"/>
          </a:xfrm>
          <a:prstGeom prst="roundRect">
            <a:avLst/>
          </a:prstGeom>
          <a:noFill/>
          <a:ln>
            <a:solidFill>
              <a:schemeClr val="bg1">
                <a:lumMod val="65000"/>
                <a:lumOff val="35000"/>
                <a:alpha val="74000"/>
              </a:schemeClr>
            </a:solidFill>
          </a:ln>
          <a:effectLst>
            <a:outerShdw blurRad="50800" dist="38100" dir="2700000" algn="tl" rotWithShape="0">
              <a:srgbClr val="FF4757">
                <a:alpha val="5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0" name="Grafik 9" descr="Ein Bild, das Text, Screenshot, Monitor enthält.&#10;&#10;Automatisch generierte Beschreibung">
            <a:extLst>
              <a:ext uri="{FF2B5EF4-FFF2-40B4-BE49-F238E27FC236}">
                <a16:creationId xmlns:a16="http://schemas.microsoft.com/office/drawing/2014/main" id="{F6EC9FAA-9F59-4AA0-963C-9B2454E4AC0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3179" y="842996"/>
            <a:ext cx="8808804" cy="5562472"/>
          </a:xfrm>
          <a:prstGeom prst="rect">
            <a:avLst/>
          </a:prstGeom>
          <a:effectLst>
            <a:outerShdw blurRad="50800" dist="38100" dir="2700000" algn="tl" rotWithShape="0">
              <a:srgbClr val="FF4757">
                <a:alpha val="33000"/>
              </a:srgbClr>
            </a:outerShdw>
          </a:effectLst>
        </p:spPr>
      </p:pic>
      <p:pic>
        <p:nvPicPr>
          <p:cNvPr id="12" name="Grafik 11" descr="Ein Bild, das Text, Monitor, Screenshot, Bildschirm enthält.&#10;&#10;Automatisch generierte Beschreibung">
            <a:extLst>
              <a:ext uri="{FF2B5EF4-FFF2-40B4-BE49-F238E27FC236}">
                <a16:creationId xmlns:a16="http://schemas.microsoft.com/office/drawing/2014/main" id="{D08E913E-3586-4664-B335-2E228451BBF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3179" y="7177362"/>
            <a:ext cx="9032260" cy="5703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7682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9202B0-1C08-4F61-A9EF-5648FC01E9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70" y="4022796"/>
            <a:ext cx="10515600" cy="1325563"/>
          </a:xfrm>
        </p:spPr>
        <p:txBody>
          <a:bodyPr>
            <a:normAutofit/>
          </a:bodyPr>
          <a:lstStyle/>
          <a:p>
            <a:r>
              <a:rPr lang="de-DE" sz="4000" dirty="0"/>
              <a:t>Shares</a:t>
            </a:r>
            <a:br>
              <a:rPr lang="de-DE" sz="4000" dirty="0"/>
            </a:br>
            <a:r>
              <a:rPr lang="de-DE" sz="4000" dirty="0"/>
              <a:t>erstellen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91ACDA9-35C0-4C43-9561-91AB7B33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9816C1B-C631-4779-AA81-96ADCC2F10FC}" type="datetime1">
              <a:rPr lang="de-DE" smtClean="0"/>
              <a:pPr/>
              <a:t>28.04.2021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6090D91-3499-4EC5-A40E-66BE404CDB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/>
              <a:t>WWI 18 SEA/C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5806CB0-C518-4BAF-B50F-60CC7E0AB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8E4CB9F-243C-4156-9AA2-01A91AA16573}" type="slidenum">
              <a:rPr lang="de-DE" smtClean="0"/>
              <a:pPr/>
              <a:t>36</a:t>
            </a:fld>
            <a:endParaRPr lang="de-DE" dirty="0"/>
          </a:p>
        </p:txBody>
      </p:sp>
      <p:pic>
        <p:nvPicPr>
          <p:cNvPr id="7" name="Grafik 6" descr="Ein Bild, das Text, Monitor, schwarz, Bildschirm enthält.&#10;&#10;Automatisch generierte Beschreibung">
            <a:extLst>
              <a:ext uri="{FF2B5EF4-FFF2-40B4-BE49-F238E27FC236}">
                <a16:creationId xmlns:a16="http://schemas.microsoft.com/office/drawing/2014/main" id="{AC4BB490-79AA-460A-9A38-D76964F155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280474" y="4523874"/>
            <a:ext cx="506506" cy="323408"/>
          </a:xfrm>
          <a:prstGeom prst="rect">
            <a:avLst/>
          </a:prstGeom>
          <a:effectLst/>
        </p:spPr>
      </p:pic>
      <p:pic>
        <p:nvPicPr>
          <p:cNvPr id="17" name="Grafik 16" descr="Ein Bild, das Text, Monitor, Screenshot, schwarz enthält.&#10;&#10;Automatisch generierte Beschreibung">
            <a:extLst>
              <a:ext uri="{FF2B5EF4-FFF2-40B4-BE49-F238E27FC236}">
                <a16:creationId xmlns:a16="http://schemas.microsoft.com/office/drawing/2014/main" id="{039CA5F9-7131-4671-B875-5BCA353A59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51322" y="4226540"/>
            <a:ext cx="1437846" cy="918076"/>
          </a:xfrm>
          <a:prstGeom prst="rect">
            <a:avLst/>
          </a:prstGeom>
          <a:effectLst>
            <a:outerShdw blurRad="50800" dist="38100" dir="2700000" algn="tl" rotWithShape="0">
              <a:srgbClr val="FF4757">
                <a:alpha val="33000"/>
              </a:srgbClr>
            </a:outerShdw>
          </a:effectLst>
        </p:spPr>
      </p:pic>
      <p:pic>
        <p:nvPicPr>
          <p:cNvPr id="8" name="Grafik 7" descr="Ein Bild, das Text, Monitor, Screenshot, schwarz enthält.&#10;&#10;Automatisch generierte Beschreibung">
            <a:extLst>
              <a:ext uri="{FF2B5EF4-FFF2-40B4-BE49-F238E27FC236}">
                <a16:creationId xmlns:a16="http://schemas.microsoft.com/office/drawing/2014/main" id="{BC13C653-1BFD-43A3-95D9-EA98C47071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5390" y="125098"/>
            <a:ext cx="7359864" cy="4699330"/>
          </a:xfrm>
          <a:prstGeom prst="rect">
            <a:avLst/>
          </a:prstGeom>
        </p:spPr>
      </p:pic>
      <p:pic>
        <p:nvPicPr>
          <p:cNvPr id="9" name="Grafik 8" descr="Ein Bild, das Text, Monitor, Screenshot, Bildschirm enthält.&#10;&#10;Automatisch generierte Beschreibung">
            <a:extLst>
              <a:ext uri="{FF2B5EF4-FFF2-40B4-BE49-F238E27FC236}">
                <a16:creationId xmlns:a16="http://schemas.microsoft.com/office/drawing/2014/main" id="{9CDBA59E-68C4-4A12-B0C7-63BE050819A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5959" y="393718"/>
            <a:ext cx="7540081" cy="4761315"/>
          </a:xfrm>
          <a:prstGeom prst="rect">
            <a:avLst/>
          </a:prstGeom>
          <a:effectLst/>
        </p:spPr>
      </p:pic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CEF7982A-7998-4D45-9CE6-46117CBFCD1F}"/>
              </a:ext>
            </a:extLst>
          </p:cNvPr>
          <p:cNvSpPr/>
          <p:nvPr/>
        </p:nvSpPr>
        <p:spPr>
          <a:xfrm>
            <a:off x="4884820" y="2151091"/>
            <a:ext cx="2261937" cy="757989"/>
          </a:xfrm>
          <a:prstGeom prst="roundRect">
            <a:avLst/>
          </a:prstGeom>
          <a:noFill/>
          <a:ln>
            <a:solidFill>
              <a:schemeClr val="bg1">
                <a:lumMod val="65000"/>
                <a:lumOff val="35000"/>
                <a:alpha val="74000"/>
              </a:schemeClr>
            </a:solidFill>
          </a:ln>
          <a:effectLst>
            <a:outerShdw blurRad="50800" dist="38100" dir="2700000" algn="tl" rotWithShape="0">
              <a:srgbClr val="FF4757">
                <a:alpha val="5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0" name="Grafik 9" descr="Ein Bild, das Text, Screenshot, Monitor enthält.&#10;&#10;Automatisch generierte Beschreibung">
            <a:extLst>
              <a:ext uri="{FF2B5EF4-FFF2-40B4-BE49-F238E27FC236}">
                <a16:creationId xmlns:a16="http://schemas.microsoft.com/office/drawing/2014/main" id="{F6EC9FAA-9F59-4AA0-963C-9B2454E4AC0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4407" y="684429"/>
            <a:ext cx="7797326" cy="4923757"/>
          </a:xfrm>
          <a:prstGeom prst="rect">
            <a:avLst/>
          </a:prstGeom>
          <a:effectLst/>
        </p:spPr>
      </p:pic>
      <p:pic>
        <p:nvPicPr>
          <p:cNvPr id="12" name="Grafik 11" descr="Ein Bild, das Text, Monitor, Screenshot, Bildschirm enthält.&#10;&#10;Automatisch generierte Beschreibung">
            <a:extLst>
              <a:ext uri="{FF2B5EF4-FFF2-40B4-BE49-F238E27FC236}">
                <a16:creationId xmlns:a16="http://schemas.microsoft.com/office/drawing/2014/main" id="{D08E913E-3586-4664-B335-2E228451BBF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6466" y="976440"/>
            <a:ext cx="8808804" cy="5562472"/>
          </a:xfrm>
          <a:prstGeom prst="rect">
            <a:avLst/>
          </a:prstGeom>
          <a:effectLst>
            <a:outerShdw blurRad="50800" dist="38100" dir="2700000" algn="tl" rotWithShape="0">
              <a:srgbClr val="FF4757">
                <a:alpha val="33000"/>
              </a:srgbClr>
            </a:outerShdw>
          </a:effectLst>
        </p:spPr>
      </p:pic>
      <p:pic>
        <p:nvPicPr>
          <p:cNvPr id="16" name="Grafik 15" descr="Ein Bild, das Text, Monitor, Screenshot, Bildschirm enthält.&#10;&#10;Automatisch generierte Beschreibung">
            <a:extLst>
              <a:ext uri="{FF2B5EF4-FFF2-40B4-BE49-F238E27FC236}">
                <a16:creationId xmlns:a16="http://schemas.microsoft.com/office/drawing/2014/main" id="{242414D7-0465-4FA9-982D-40F3A49FB58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5337" y="7119366"/>
            <a:ext cx="8629933" cy="5449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0675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9202B0-1C08-4F61-A9EF-5648FC01E9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056" y="4098090"/>
            <a:ext cx="10515600" cy="1325563"/>
          </a:xfrm>
        </p:spPr>
        <p:txBody>
          <a:bodyPr>
            <a:normAutofit/>
          </a:bodyPr>
          <a:lstStyle/>
          <a:p>
            <a:r>
              <a:rPr lang="de-DE" sz="4000" dirty="0"/>
              <a:t>Shares</a:t>
            </a:r>
            <a:br>
              <a:rPr lang="de-DE" sz="4000" dirty="0"/>
            </a:br>
            <a:r>
              <a:rPr lang="de-DE" sz="4000" dirty="0"/>
              <a:t>erstellen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91ACDA9-35C0-4C43-9561-91AB7B33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9816C1B-C631-4779-AA81-96ADCC2F10FC}" type="datetime1">
              <a:rPr lang="de-DE" smtClean="0"/>
              <a:pPr/>
              <a:t>28.04.2021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6090D91-3499-4EC5-A40E-66BE404CDB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/>
              <a:t>WWI 18 SEA/C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5806CB0-C518-4BAF-B50F-60CC7E0AB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8E4CB9F-243C-4156-9AA2-01A91AA16573}" type="slidenum">
              <a:rPr lang="de-DE" smtClean="0"/>
              <a:pPr/>
              <a:t>37</a:t>
            </a:fld>
            <a:endParaRPr lang="de-DE" dirty="0"/>
          </a:p>
        </p:txBody>
      </p:sp>
      <p:pic>
        <p:nvPicPr>
          <p:cNvPr id="7" name="Grafik 6" descr="Ein Bild, das Text, Monitor, schwarz, Bildschirm enthält.&#10;&#10;Automatisch generierte Beschreibung">
            <a:extLst>
              <a:ext uri="{FF2B5EF4-FFF2-40B4-BE49-F238E27FC236}">
                <a16:creationId xmlns:a16="http://schemas.microsoft.com/office/drawing/2014/main" id="{AC4BB490-79AA-460A-9A38-D76964F155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280474" y="4523874"/>
            <a:ext cx="506506" cy="323408"/>
          </a:xfrm>
          <a:prstGeom prst="rect">
            <a:avLst/>
          </a:prstGeom>
          <a:effectLst/>
        </p:spPr>
      </p:pic>
      <p:pic>
        <p:nvPicPr>
          <p:cNvPr id="8" name="Grafik 7" descr="Ein Bild, das Text, Monitor, Screenshot, schwarz enthält.&#10;&#10;Automatisch generierte Beschreibung">
            <a:extLst>
              <a:ext uri="{FF2B5EF4-FFF2-40B4-BE49-F238E27FC236}">
                <a16:creationId xmlns:a16="http://schemas.microsoft.com/office/drawing/2014/main" id="{BC13C653-1BFD-43A3-95D9-EA98C47071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5390" y="125098"/>
            <a:ext cx="7359864" cy="4699330"/>
          </a:xfrm>
          <a:prstGeom prst="rect">
            <a:avLst/>
          </a:prstGeom>
        </p:spPr>
      </p:pic>
      <p:pic>
        <p:nvPicPr>
          <p:cNvPr id="9" name="Grafik 8" descr="Ein Bild, das Text, Monitor, Screenshot, Bildschirm enthält.&#10;&#10;Automatisch generierte Beschreibung">
            <a:extLst>
              <a:ext uri="{FF2B5EF4-FFF2-40B4-BE49-F238E27FC236}">
                <a16:creationId xmlns:a16="http://schemas.microsoft.com/office/drawing/2014/main" id="{9CDBA59E-68C4-4A12-B0C7-63BE050819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5959" y="393718"/>
            <a:ext cx="7540081" cy="4761315"/>
          </a:xfrm>
          <a:prstGeom prst="rect">
            <a:avLst/>
          </a:prstGeom>
          <a:effectLst/>
        </p:spPr>
      </p:pic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CEF7982A-7998-4D45-9CE6-46117CBFCD1F}"/>
              </a:ext>
            </a:extLst>
          </p:cNvPr>
          <p:cNvSpPr/>
          <p:nvPr/>
        </p:nvSpPr>
        <p:spPr>
          <a:xfrm>
            <a:off x="6082352" y="1487606"/>
            <a:ext cx="1942532" cy="691142"/>
          </a:xfrm>
          <a:prstGeom prst="roundRect">
            <a:avLst/>
          </a:prstGeom>
          <a:noFill/>
          <a:ln>
            <a:solidFill>
              <a:schemeClr val="bg1">
                <a:lumMod val="65000"/>
                <a:lumOff val="35000"/>
                <a:alpha val="74000"/>
              </a:schemeClr>
            </a:solidFill>
          </a:ln>
          <a:effectLst>
            <a:outerShdw blurRad="50800" dist="38100" dir="2700000" algn="tl" rotWithShape="0">
              <a:srgbClr val="FF4757">
                <a:alpha val="5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0" name="Grafik 9" descr="Ein Bild, das Text, Screenshot, Monitor enthält.&#10;&#10;Automatisch generierte Beschreibung">
            <a:extLst>
              <a:ext uri="{FF2B5EF4-FFF2-40B4-BE49-F238E27FC236}">
                <a16:creationId xmlns:a16="http://schemas.microsoft.com/office/drawing/2014/main" id="{F6EC9FAA-9F59-4AA0-963C-9B2454E4AC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4407" y="7590213"/>
            <a:ext cx="7797326" cy="4923757"/>
          </a:xfrm>
          <a:prstGeom prst="rect">
            <a:avLst/>
          </a:prstGeom>
          <a:effectLst/>
        </p:spPr>
      </p:pic>
      <p:pic>
        <p:nvPicPr>
          <p:cNvPr id="12" name="Grafik 11" descr="Ein Bild, das Text, Monitor, Screenshot, Bildschirm enthält.&#10;&#10;Automatisch generierte Beschreibung">
            <a:extLst>
              <a:ext uri="{FF2B5EF4-FFF2-40B4-BE49-F238E27FC236}">
                <a16:creationId xmlns:a16="http://schemas.microsoft.com/office/drawing/2014/main" id="{D08E913E-3586-4664-B335-2E228451BBF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6466" y="7882224"/>
            <a:ext cx="8808804" cy="5562472"/>
          </a:xfrm>
          <a:prstGeom prst="rect">
            <a:avLst/>
          </a:prstGeom>
          <a:effectLst>
            <a:outerShdw blurRad="50800" dist="38100" dir="2700000" algn="tl" rotWithShape="0">
              <a:srgbClr val="FF4757">
                <a:alpha val="33000"/>
              </a:srgbClr>
            </a:outerShdw>
          </a:effectLst>
        </p:spPr>
      </p:pic>
      <p:pic>
        <p:nvPicPr>
          <p:cNvPr id="16" name="Grafik 15" descr="Ein Bild, das Text, Monitor, Screenshot, Bildschirm enthält.&#10;&#10;Automatisch generierte Beschreibung">
            <a:extLst>
              <a:ext uri="{FF2B5EF4-FFF2-40B4-BE49-F238E27FC236}">
                <a16:creationId xmlns:a16="http://schemas.microsoft.com/office/drawing/2014/main" id="{242414D7-0465-4FA9-982D-40F3A49FB58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5337" y="7119366"/>
            <a:ext cx="8629933" cy="5449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4898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9202B0-1C08-4F61-A9EF-5648FC01E9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0045" y="2766219"/>
            <a:ext cx="10515600" cy="1325563"/>
          </a:xfrm>
        </p:spPr>
        <p:txBody>
          <a:bodyPr>
            <a:normAutofit/>
          </a:bodyPr>
          <a:lstStyle/>
          <a:p>
            <a:r>
              <a:rPr lang="de-DE" sz="4000" dirty="0"/>
              <a:t>Broker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91ACDA9-35C0-4C43-9561-91AB7B33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9816C1B-C631-4779-AA81-96ADCC2F10FC}" type="datetime1">
              <a:rPr lang="de-DE" smtClean="0"/>
              <a:pPr/>
              <a:t>28.04.2021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6090D91-3499-4EC5-A40E-66BE404CDB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/>
              <a:t>WWI 18 SEA/C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5806CB0-C518-4BAF-B50F-60CC7E0AB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8E4CB9F-243C-4156-9AA2-01A91AA16573}" type="slidenum">
              <a:rPr lang="de-DE" smtClean="0"/>
              <a:pPr/>
              <a:t>38</a:t>
            </a:fld>
            <a:endParaRPr lang="de-DE" dirty="0"/>
          </a:p>
        </p:txBody>
      </p:sp>
      <p:pic>
        <p:nvPicPr>
          <p:cNvPr id="8" name="Grafik 7" descr="Ein Bild, das Text, Monitor, Screenshot, schwarz enthält.&#10;&#10;Automatisch generierte Beschreibung">
            <a:extLst>
              <a:ext uri="{FF2B5EF4-FFF2-40B4-BE49-F238E27FC236}">
                <a16:creationId xmlns:a16="http://schemas.microsoft.com/office/drawing/2014/main" id="{BC13C653-1BFD-43A3-95D9-EA98C47071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5390" y="125098"/>
            <a:ext cx="7359864" cy="4699330"/>
          </a:xfrm>
          <a:prstGeom prst="rect">
            <a:avLst/>
          </a:prstGeom>
        </p:spPr>
      </p:pic>
      <p:pic>
        <p:nvPicPr>
          <p:cNvPr id="9" name="Grafik 8" descr="Ein Bild, das Text, Monitor, Screenshot, Bildschirm enthält.&#10;&#10;Automatisch generierte Beschreibung">
            <a:extLst>
              <a:ext uri="{FF2B5EF4-FFF2-40B4-BE49-F238E27FC236}">
                <a16:creationId xmlns:a16="http://schemas.microsoft.com/office/drawing/2014/main" id="{9CDBA59E-68C4-4A12-B0C7-63BE050819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5959" y="393718"/>
            <a:ext cx="7540081" cy="4761315"/>
          </a:xfrm>
          <a:prstGeom prst="rect">
            <a:avLst/>
          </a:prstGeom>
          <a:effectLst/>
        </p:spPr>
      </p:pic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CEF7982A-7998-4D45-9CE6-46117CBFCD1F}"/>
              </a:ext>
            </a:extLst>
          </p:cNvPr>
          <p:cNvSpPr/>
          <p:nvPr/>
        </p:nvSpPr>
        <p:spPr>
          <a:xfrm>
            <a:off x="6082352" y="1487606"/>
            <a:ext cx="1942532" cy="691142"/>
          </a:xfrm>
          <a:prstGeom prst="roundRect">
            <a:avLst/>
          </a:prstGeom>
          <a:noFill/>
          <a:ln>
            <a:solidFill>
              <a:schemeClr val="bg1">
                <a:lumMod val="65000"/>
                <a:lumOff val="35000"/>
                <a:alpha val="74000"/>
              </a:schemeClr>
            </a:solidFill>
          </a:ln>
          <a:effectLst>
            <a:outerShdw blurRad="50800" dist="38100" dir="2700000" algn="tl" rotWithShape="0">
              <a:srgbClr val="FF4757">
                <a:alpha val="5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6" name="Grafik 15" descr="Ein Bild, das Text, Monitor, Screenshot, Bildschirm enthält.&#10;&#10;Automatisch generierte Beschreibung">
            <a:extLst>
              <a:ext uri="{FF2B5EF4-FFF2-40B4-BE49-F238E27FC236}">
                <a16:creationId xmlns:a16="http://schemas.microsoft.com/office/drawing/2014/main" id="{242414D7-0465-4FA9-982D-40F3A49FB5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0709" y="945937"/>
            <a:ext cx="8735332" cy="5516077"/>
          </a:xfrm>
          <a:prstGeom prst="rect">
            <a:avLst/>
          </a:prstGeom>
          <a:effectLst>
            <a:outerShdw blurRad="50800" dist="38100" dir="2700000" algn="tl" rotWithShape="0">
              <a:srgbClr val="FF4757">
                <a:alpha val="33000"/>
              </a:srgbClr>
            </a:outerShdw>
          </a:effectLst>
        </p:spPr>
      </p:pic>
      <p:pic>
        <p:nvPicPr>
          <p:cNvPr id="14" name="Grafik 13" descr="Ein Bild, das Text, Monitor, Screenshot, Bildschirm enthält.&#10;&#10;Automatisch generierte Beschreibung">
            <a:extLst>
              <a:ext uri="{FF2B5EF4-FFF2-40B4-BE49-F238E27FC236}">
                <a16:creationId xmlns:a16="http://schemas.microsoft.com/office/drawing/2014/main" id="{8C900B0D-5514-4EA4-80BC-B70037B52CB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4417" y="7131962"/>
            <a:ext cx="8907915" cy="5625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6562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9202B0-1C08-4F61-A9EF-5648FC01E9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732" y="4693814"/>
            <a:ext cx="10515600" cy="1325563"/>
          </a:xfrm>
        </p:spPr>
        <p:txBody>
          <a:bodyPr>
            <a:normAutofit/>
          </a:bodyPr>
          <a:lstStyle/>
          <a:p>
            <a:r>
              <a:rPr lang="de-DE" sz="4000" dirty="0"/>
              <a:t>Broker</a:t>
            </a:r>
            <a:br>
              <a:rPr lang="de-DE" sz="4000" dirty="0"/>
            </a:br>
            <a:r>
              <a:rPr lang="de-DE" sz="4000" dirty="0"/>
              <a:t>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91ACDA9-35C0-4C43-9561-91AB7B33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9816C1B-C631-4779-AA81-96ADCC2F10FC}" type="datetime1">
              <a:rPr lang="de-DE" smtClean="0"/>
              <a:pPr/>
              <a:t>28.04.2021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6090D91-3499-4EC5-A40E-66BE404CDB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/>
              <a:t>WWI 18 SEA/C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5806CB0-C518-4BAF-B50F-60CC7E0AB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8E4CB9F-243C-4156-9AA2-01A91AA16573}" type="slidenum">
              <a:rPr lang="de-DE" smtClean="0"/>
              <a:pPr/>
              <a:t>39</a:t>
            </a:fld>
            <a:endParaRPr lang="de-DE" dirty="0"/>
          </a:p>
        </p:txBody>
      </p:sp>
      <p:pic>
        <p:nvPicPr>
          <p:cNvPr id="7" name="Grafik 6" descr="Ein Bild, das Text, Monitor, schwarz, Bildschirm enthält.&#10;&#10;Automatisch generierte Beschreibung">
            <a:extLst>
              <a:ext uri="{FF2B5EF4-FFF2-40B4-BE49-F238E27FC236}">
                <a16:creationId xmlns:a16="http://schemas.microsoft.com/office/drawing/2014/main" id="{AC4BB490-79AA-460A-9A38-D76964F155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280474" y="4523874"/>
            <a:ext cx="506506" cy="323408"/>
          </a:xfrm>
          <a:prstGeom prst="rect">
            <a:avLst/>
          </a:prstGeom>
          <a:effectLst/>
        </p:spPr>
      </p:pic>
      <p:pic>
        <p:nvPicPr>
          <p:cNvPr id="8" name="Grafik 7" descr="Ein Bild, das Text, Monitor, Screenshot, schwarz enthält.&#10;&#10;Automatisch generierte Beschreibung">
            <a:extLst>
              <a:ext uri="{FF2B5EF4-FFF2-40B4-BE49-F238E27FC236}">
                <a16:creationId xmlns:a16="http://schemas.microsoft.com/office/drawing/2014/main" id="{BC13C653-1BFD-43A3-95D9-EA98C47071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5390" y="125098"/>
            <a:ext cx="7359864" cy="4699330"/>
          </a:xfrm>
          <a:prstGeom prst="rect">
            <a:avLst/>
          </a:prstGeom>
          <a:effectLst/>
        </p:spPr>
      </p:pic>
      <p:pic>
        <p:nvPicPr>
          <p:cNvPr id="9" name="Grafik 8" descr="Ein Bild, das Text, Monitor, Screenshot, Bildschirm enthält.&#10;&#10;Automatisch generierte Beschreibung">
            <a:extLst>
              <a:ext uri="{FF2B5EF4-FFF2-40B4-BE49-F238E27FC236}">
                <a16:creationId xmlns:a16="http://schemas.microsoft.com/office/drawing/2014/main" id="{9CDBA59E-68C4-4A12-B0C7-63BE050819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5959" y="393718"/>
            <a:ext cx="7540081" cy="4761315"/>
          </a:xfrm>
          <a:prstGeom prst="rect">
            <a:avLst/>
          </a:prstGeom>
          <a:effectLst/>
        </p:spPr>
      </p:pic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CEF7982A-7998-4D45-9CE6-46117CBFCD1F}"/>
              </a:ext>
            </a:extLst>
          </p:cNvPr>
          <p:cNvSpPr/>
          <p:nvPr/>
        </p:nvSpPr>
        <p:spPr>
          <a:xfrm>
            <a:off x="6063554" y="1473515"/>
            <a:ext cx="1988625" cy="659578"/>
          </a:xfrm>
          <a:prstGeom prst="roundRect">
            <a:avLst/>
          </a:prstGeom>
          <a:noFill/>
          <a:ln>
            <a:solidFill>
              <a:schemeClr val="bg1">
                <a:lumMod val="65000"/>
                <a:lumOff val="35000"/>
                <a:alpha val="74000"/>
              </a:schemeClr>
            </a:solidFill>
          </a:ln>
          <a:effectLst>
            <a:outerShdw blurRad="50800" dist="38100" dir="2700000" algn="tl" rotWithShape="0">
              <a:srgbClr val="FF4757">
                <a:alpha val="5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3" name="Grafik 12" descr="Ein Bild, das Text, Monitor, Screenshot, Bildschirm enthält.&#10;&#10;Automatisch generierte Beschreibung">
            <a:extLst>
              <a:ext uri="{FF2B5EF4-FFF2-40B4-BE49-F238E27FC236}">
                <a16:creationId xmlns:a16="http://schemas.microsoft.com/office/drawing/2014/main" id="{B18C493E-B5DF-47F6-8BF8-E26BEDCE99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0457" y="659189"/>
            <a:ext cx="8039523" cy="5076695"/>
          </a:xfrm>
          <a:prstGeom prst="rect">
            <a:avLst/>
          </a:prstGeom>
          <a:effectLst/>
        </p:spPr>
      </p:pic>
      <p:pic>
        <p:nvPicPr>
          <p:cNvPr id="18" name="Grafik 17" descr="Ein Bild, das Text, Monitor, Screenshot, Bildschirm enthält.&#10;&#10;Automatisch generierte Beschreibung">
            <a:extLst>
              <a:ext uri="{FF2B5EF4-FFF2-40B4-BE49-F238E27FC236}">
                <a16:creationId xmlns:a16="http://schemas.microsoft.com/office/drawing/2014/main" id="{1FA624C8-5520-415E-A02F-8533562E8F6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3407" y="992748"/>
            <a:ext cx="8548974" cy="5398397"/>
          </a:xfrm>
          <a:prstGeom prst="rect">
            <a:avLst/>
          </a:prstGeom>
          <a:effectLst>
            <a:outerShdw blurRad="50800" dist="38100" dir="2700000" algn="tl" rotWithShape="0">
              <a:srgbClr val="FF4757">
                <a:alpha val="3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566474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>
            <a:extLst>
              <a:ext uri="{FF2B5EF4-FFF2-40B4-BE49-F238E27FC236}">
                <a16:creationId xmlns:a16="http://schemas.microsoft.com/office/drawing/2014/main" id="{0C64B634-51AB-492B-A229-81E4E168D3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Grundlagen Aktienhandel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B9B67C3-35C5-410B-B67C-5006F2C0BB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F4D66A-7972-40F5-8DE2-9FE149108A24}" type="datetime1">
              <a:rPr lang="de-DE" smtClean="0"/>
              <a:t>28.04.2021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E7174B3-5F66-4455-97C2-3F82CCB03F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WWI 18 SEA/C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69B7482-013C-4C0E-B9BE-0009C5345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4CB9F-243C-4156-9AA2-01A91AA16573}" type="slidenum">
              <a:rPr lang="de-DE" smtClean="0"/>
              <a:pPr/>
              <a:t>4</a:t>
            </a:fld>
            <a:endParaRPr lang="de-DE" dirty="0"/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F7E8AA63-6264-4B2D-99C4-76A66AD03A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Verschiedene Ordertypen</a:t>
            </a:r>
          </a:p>
          <a:p>
            <a:pPr lvl="1"/>
            <a:r>
              <a:rPr lang="de-DE" dirty="0"/>
              <a:t>Market Order</a:t>
            </a:r>
          </a:p>
          <a:p>
            <a:pPr lvl="1"/>
            <a:r>
              <a:rPr lang="de-DE" dirty="0"/>
              <a:t>Limit Order</a:t>
            </a:r>
          </a:p>
          <a:p>
            <a:pPr lvl="1"/>
            <a:r>
              <a:rPr lang="de-DE" dirty="0" err="1"/>
              <a:t>Stop</a:t>
            </a:r>
            <a:r>
              <a:rPr lang="de-DE" dirty="0"/>
              <a:t> Market Order</a:t>
            </a:r>
          </a:p>
          <a:p>
            <a:pPr lvl="1"/>
            <a:r>
              <a:rPr lang="de-DE" dirty="0" err="1"/>
              <a:t>Stop</a:t>
            </a:r>
            <a:r>
              <a:rPr lang="de-DE" dirty="0"/>
              <a:t> Limit Order</a:t>
            </a:r>
          </a:p>
          <a:p>
            <a:r>
              <a:rPr lang="de-DE" dirty="0" err="1"/>
              <a:t>Matching</a:t>
            </a:r>
            <a:r>
              <a:rPr lang="de-DE" dirty="0"/>
              <a:t> Regeln in Börse implementiert</a:t>
            </a:r>
          </a:p>
          <a:p>
            <a:r>
              <a:rPr lang="de-DE" dirty="0"/>
              <a:t>Clearingbericht: interne Aufrechnung der Forderungen und Verbindlichkeiten der Broker</a:t>
            </a:r>
          </a:p>
          <a:p>
            <a:r>
              <a:rPr lang="de-DE" dirty="0"/>
              <a:t>Rechnung: Übersicht aller Orderstellungen des Brokers mit Gebühren </a:t>
            </a:r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1645785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9202B0-1C08-4F61-A9EF-5648FC01E9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0220" y="2766219"/>
            <a:ext cx="10515600" cy="1325563"/>
          </a:xfrm>
        </p:spPr>
        <p:txBody>
          <a:bodyPr>
            <a:normAutofit/>
          </a:bodyPr>
          <a:lstStyle/>
          <a:p>
            <a:r>
              <a:rPr lang="de-DE" sz="4000" dirty="0"/>
              <a:t>Pricing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91ACDA9-35C0-4C43-9561-91AB7B33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9816C1B-C631-4779-AA81-96ADCC2F10FC}" type="datetime1">
              <a:rPr lang="de-DE" smtClean="0"/>
              <a:pPr/>
              <a:t>28.04.2021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6090D91-3499-4EC5-A40E-66BE404CDB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/>
              <a:t>WWI 18 SEA/C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5806CB0-C518-4BAF-B50F-60CC7E0AB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8E4CB9F-243C-4156-9AA2-01A91AA16573}" type="slidenum">
              <a:rPr lang="de-DE" smtClean="0"/>
              <a:pPr/>
              <a:t>40</a:t>
            </a:fld>
            <a:endParaRPr lang="de-DE" dirty="0"/>
          </a:p>
        </p:txBody>
      </p:sp>
      <p:pic>
        <p:nvPicPr>
          <p:cNvPr id="7" name="Grafik 6" descr="Ein Bild, das Text, Monitor, schwarz, Bildschirm enthält.&#10;&#10;Automatisch generierte Beschreibung">
            <a:extLst>
              <a:ext uri="{FF2B5EF4-FFF2-40B4-BE49-F238E27FC236}">
                <a16:creationId xmlns:a16="http://schemas.microsoft.com/office/drawing/2014/main" id="{AC4BB490-79AA-460A-9A38-D76964F155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280474" y="4523874"/>
            <a:ext cx="506506" cy="323408"/>
          </a:xfrm>
          <a:prstGeom prst="rect">
            <a:avLst/>
          </a:prstGeom>
          <a:effectLst/>
        </p:spPr>
      </p:pic>
      <p:pic>
        <p:nvPicPr>
          <p:cNvPr id="17" name="Grafik 16" descr="Ein Bild, das Text, Monitor, Screenshot, schwarz enthält.&#10;&#10;Automatisch generierte Beschreibung">
            <a:extLst>
              <a:ext uri="{FF2B5EF4-FFF2-40B4-BE49-F238E27FC236}">
                <a16:creationId xmlns:a16="http://schemas.microsoft.com/office/drawing/2014/main" id="{039CA5F9-7131-4671-B875-5BCA353A59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51322" y="4226540"/>
            <a:ext cx="1437846" cy="918076"/>
          </a:xfrm>
          <a:prstGeom prst="rect">
            <a:avLst/>
          </a:prstGeom>
          <a:effectLst>
            <a:outerShdw blurRad="50800" dist="38100" dir="2700000" algn="tl" rotWithShape="0">
              <a:srgbClr val="FF4757">
                <a:alpha val="33000"/>
              </a:srgbClr>
            </a:outerShdw>
          </a:effectLst>
        </p:spPr>
      </p:pic>
      <p:pic>
        <p:nvPicPr>
          <p:cNvPr id="8" name="Grafik 7" descr="Ein Bild, das Text, Monitor, Screenshot, schwarz enthält.&#10;&#10;Automatisch generierte Beschreibung">
            <a:extLst>
              <a:ext uri="{FF2B5EF4-FFF2-40B4-BE49-F238E27FC236}">
                <a16:creationId xmlns:a16="http://schemas.microsoft.com/office/drawing/2014/main" id="{BC13C653-1BFD-43A3-95D9-EA98C47071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5390" y="125098"/>
            <a:ext cx="7359864" cy="4699330"/>
          </a:xfrm>
          <a:prstGeom prst="rect">
            <a:avLst/>
          </a:prstGeom>
          <a:effectLst/>
        </p:spPr>
      </p:pic>
      <p:pic>
        <p:nvPicPr>
          <p:cNvPr id="9" name="Grafik 8" descr="Ein Bild, das Text, Monitor, Screenshot, Bildschirm enthält.&#10;&#10;Automatisch generierte Beschreibung">
            <a:extLst>
              <a:ext uri="{FF2B5EF4-FFF2-40B4-BE49-F238E27FC236}">
                <a16:creationId xmlns:a16="http://schemas.microsoft.com/office/drawing/2014/main" id="{9CDBA59E-68C4-4A12-B0C7-63BE050819A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5959" y="393718"/>
            <a:ext cx="7540081" cy="4761315"/>
          </a:xfrm>
          <a:prstGeom prst="rect">
            <a:avLst/>
          </a:prstGeom>
          <a:effectLst/>
        </p:spPr>
      </p:pic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CEF7982A-7998-4D45-9CE6-46117CBFCD1F}"/>
              </a:ext>
            </a:extLst>
          </p:cNvPr>
          <p:cNvSpPr/>
          <p:nvPr/>
        </p:nvSpPr>
        <p:spPr>
          <a:xfrm>
            <a:off x="6095999" y="2144974"/>
            <a:ext cx="1988625" cy="659578"/>
          </a:xfrm>
          <a:prstGeom prst="roundRect">
            <a:avLst/>
          </a:prstGeom>
          <a:noFill/>
          <a:ln>
            <a:solidFill>
              <a:schemeClr val="bg1">
                <a:lumMod val="65000"/>
                <a:lumOff val="35000"/>
                <a:alpha val="74000"/>
              </a:schemeClr>
            </a:solidFill>
          </a:ln>
          <a:effectLst>
            <a:outerShdw blurRad="50800" dist="38100" dir="2700000" algn="tl" rotWithShape="0">
              <a:srgbClr val="FF4757">
                <a:alpha val="5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0" name="Grafik 9" descr="Ein Bild, das Text, Screenshot, Monitor enthält.&#10;&#10;Automatisch generierte Beschreibung">
            <a:extLst>
              <a:ext uri="{FF2B5EF4-FFF2-40B4-BE49-F238E27FC236}">
                <a16:creationId xmlns:a16="http://schemas.microsoft.com/office/drawing/2014/main" id="{F6EC9FAA-9F59-4AA0-963C-9B2454E4AC0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4407" y="7576570"/>
            <a:ext cx="7797326" cy="4923757"/>
          </a:xfrm>
          <a:prstGeom prst="rect">
            <a:avLst/>
          </a:prstGeom>
          <a:effectLst/>
        </p:spPr>
      </p:pic>
      <p:pic>
        <p:nvPicPr>
          <p:cNvPr id="12" name="Grafik 11" descr="Ein Bild, das Text, Monitor, Screenshot, Bildschirm enthält.&#10;&#10;Automatisch generierte Beschreibung">
            <a:extLst>
              <a:ext uri="{FF2B5EF4-FFF2-40B4-BE49-F238E27FC236}">
                <a16:creationId xmlns:a16="http://schemas.microsoft.com/office/drawing/2014/main" id="{D08E913E-3586-4664-B335-2E228451BBF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6466" y="7868581"/>
            <a:ext cx="8808804" cy="5562472"/>
          </a:xfrm>
          <a:prstGeom prst="rect">
            <a:avLst/>
          </a:prstGeom>
          <a:effectLst>
            <a:outerShdw blurRad="50800" dist="38100" dir="2700000" algn="tl" rotWithShape="0">
              <a:srgbClr val="FF4757">
                <a:alpha val="33000"/>
              </a:srgbClr>
            </a:outerShdw>
          </a:effectLst>
        </p:spPr>
      </p:pic>
      <p:pic>
        <p:nvPicPr>
          <p:cNvPr id="13" name="Grafik 12" descr="Ein Bild, das Text, Monitor, Screenshot, Bildschirm enthält.&#10;&#10;Automatisch generierte Beschreibung">
            <a:extLst>
              <a:ext uri="{FF2B5EF4-FFF2-40B4-BE49-F238E27FC236}">
                <a16:creationId xmlns:a16="http://schemas.microsoft.com/office/drawing/2014/main" id="{B18C493E-B5DF-47F6-8BF8-E26BEDCE99F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6179" y="659189"/>
            <a:ext cx="8039523" cy="5076695"/>
          </a:xfrm>
          <a:prstGeom prst="rect">
            <a:avLst/>
          </a:prstGeom>
          <a:effectLst/>
        </p:spPr>
      </p:pic>
      <p:pic>
        <p:nvPicPr>
          <p:cNvPr id="14" name="Grafik 13" descr="Ein Bild, das Text, Monitor, Screenshot, Bildschirm enthält.&#10;&#10;Automatisch generierte Beschreibung">
            <a:extLst>
              <a:ext uri="{FF2B5EF4-FFF2-40B4-BE49-F238E27FC236}">
                <a16:creationId xmlns:a16="http://schemas.microsoft.com/office/drawing/2014/main" id="{8C01E9BF-9C32-4EF0-9001-A0A0187E8E7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2188" y="965922"/>
            <a:ext cx="8907915" cy="5625057"/>
          </a:xfrm>
          <a:prstGeom prst="rect">
            <a:avLst/>
          </a:prstGeom>
          <a:effectLst>
            <a:outerShdw blurRad="50800" dist="38100" dir="2700000" algn="tl" rotWithShape="0">
              <a:srgbClr val="FF4757">
                <a:alpha val="33000"/>
              </a:srgbClr>
            </a:outerShdw>
          </a:effectLst>
        </p:spPr>
      </p:pic>
      <p:pic>
        <p:nvPicPr>
          <p:cNvPr id="16" name="Grafik 15" descr="Ein Bild, das Text, Monitor, Screenshot, Bildschirm enthält.&#10;&#10;Automatisch generierte Beschreibung">
            <a:extLst>
              <a:ext uri="{FF2B5EF4-FFF2-40B4-BE49-F238E27FC236}">
                <a16:creationId xmlns:a16="http://schemas.microsoft.com/office/drawing/2014/main" id="{B187A1B8-2B48-4389-9A4C-A26406FB333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1716" y="6858000"/>
            <a:ext cx="9147801" cy="5776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2818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9202B0-1C08-4F61-A9EF-5648FC01E9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732" y="2766219"/>
            <a:ext cx="10515600" cy="1325563"/>
          </a:xfrm>
        </p:spPr>
        <p:txBody>
          <a:bodyPr>
            <a:normAutofit/>
          </a:bodyPr>
          <a:lstStyle/>
          <a:p>
            <a:r>
              <a:rPr lang="de-DE" sz="4000" dirty="0"/>
              <a:t>Pricing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91ACDA9-35C0-4C43-9561-91AB7B33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9816C1B-C631-4779-AA81-96ADCC2F10FC}" type="datetime1">
              <a:rPr lang="de-DE" smtClean="0"/>
              <a:pPr/>
              <a:t>28.04.2021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6090D91-3499-4EC5-A40E-66BE404CDB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/>
              <a:t>WWI 18 SEA/C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5806CB0-C518-4BAF-B50F-60CC7E0AB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8E4CB9F-243C-4156-9AA2-01A91AA16573}" type="slidenum">
              <a:rPr lang="de-DE" smtClean="0"/>
              <a:pPr/>
              <a:t>41</a:t>
            </a:fld>
            <a:endParaRPr lang="de-DE" dirty="0"/>
          </a:p>
        </p:txBody>
      </p:sp>
      <p:pic>
        <p:nvPicPr>
          <p:cNvPr id="7" name="Grafik 6" descr="Ein Bild, das Text, Monitor, schwarz, Bildschirm enthält.&#10;&#10;Automatisch generierte Beschreibung">
            <a:extLst>
              <a:ext uri="{FF2B5EF4-FFF2-40B4-BE49-F238E27FC236}">
                <a16:creationId xmlns:a16="http://schemas.microsoft.com/office/drawing/2014/main" id="{AC4BB490-79AA-460A-9A38-D76964F155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280474" y="4523874"/>
            <a:ext cx="506506" cy="323408"/>
          </a:xfrm>
          <a:prstGeom prst="rect">
            <a:avLst/>
          </a:prstGeom>
          <a:effectLst/>
        </p:spPr>
      </p:pic>
      <p:pic>
        <p:nvPicPr>
          <p:cNvPr id="8" name="Grafik 7" descr="Ein Bild, das Text, Monitor, Screenshot, schwarz enthält.&#10;&#10;Automatisch generierte Beschreibung">
            <a:extLst>
              <a:ext uri="{FF2B5EF4-FFF2-40B4-BE49-F238E27FC236}">
                <a16:creationId xmlns:a16="http://schemas.microsoft.com/office/drawing/2014/main" id="{BC13C653-1BFD-43A3-95D9-EA98C47071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5390" y="125098"/>
            <a:ext cx="7359864" cy="4699330"/>
          </a:xfrm>
          <a:prstGeom prst="rect">
            <a:avLst/>
          </a:prstGeom>
          <a:effectLst/>
        </p:spPr>
      </p:pic>
      <p:pic>
        <p:nvPicPr>
          <p:cNvPr id="9" name="Grafik 8" descr="Ein Bild, das Text, Monitor, Screenshot, Bildschirm enthält.&#10;&#10;Automatisch generierte Beschreibung">
            <a:extLst>
              <a:ext uri="{FF2B5EF4-FFF2-40B4-BE49-F238E27FC236}">
                <a16:creationId xmlns:a16="http://schemas.microsoft.com/office/drawing/2014/main" id="{9CDBA59E-68C4-4A12-B0C7-63BE050819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5959" y="393718"/>
            <a:ext cx="7540081" cy="4761315"/>
          </a:xfrm>
          <a:prstGeom prst="rect">
            <a:avLst/>
          </a:prstGeom>
          <a:effectLst/>
        </p:spPr>
      </p:pic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CEF7982A-7998-4D45-9CE6-46117CBFCD1F}"/>
              </a:ext>
            </a:extLst>
          </p:cNvPr>
          <p:cNvSpPr/>
          <p:nvPr/>
        </p:nvSpPr>
        <p:spPr>
          <a:xfrm>
            <a:off x="6095999" y="2144974"/>
            <a:ext cx="1988625" cy="659578"/>
          </a:xfrm>
          <a:prstGeom prst="roundRect">
            <a:avLst/>
          </a:prstGeom>
          <a:noFill/>
          <a:ln>
            <a:solidFill>
              <a:schemeClr val="bg1">
                <a:lumMod val="65000"/>
                <a:lumOff val="35000"/>
                <a:alpha val="74000"/>
              </a:schemeClr>
            </a:solidFill>
          </a:ln>
          <a:effectLst>
            <a:outerShdw blurRad="50800" dist="38100" dir="2700000" algn="tl" rotWithShape="0">
              <a:srgbClr val="FF4757">
                <a:alpha val="5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6" name="Grafik 15" descr="Ein Bild, das Text, Monitor, Screenshot, Bildschirm enthält.&#10;&#10;Automatisch generierte Beschreibung">
            <a:extLst>
              <a:ext uri="{FF2B5EF4-FFF2-40B4-BE49-F238E27FC236}">
                <a16:creationId xmlns:a16="http://schemas.microsoft.com/office/drawing/2014/main" id="{17666890-7645-4278-8004-4A18CBF3EE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7296" y="6983229"/>
            <a:ext cx="9063937" cy="5723580"/>
          </a:xfrm>
          <a:prstGeom prst="rect">
            <a:avLst/>
          </a:prstGeom>
        </p:spPr>
      </p:pic>
      <p:pic>
        <p:nvPicPr>
          <p:cNvPr id="18" name="Grafik 17" descr="Ein Bild, das Text, Monitor, Screenshot, Bildschirm enthält.&#10;&#10;Automatisch generierte Beschreibung">
            <a:extLst>
              <a:ext uri="{FF2B5EF4-FFF2-40B4-BE49-F238E27FC236}">
                <a16:creationId xmlns:a16="http://schemas.microsoft.com/office/drawing/2014/main" id="{E1641A5F-7C98-47E7-A524-DDFCE279C0B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7296" y="669453"/>
            <a:ext cx="8976878" cy="5668606"/>
          </a:xfrm>
          <a:prstGeom prst="rect">
            <a:avLst/>
          </a:prstGeom>
          <a:effectLst>
            <a:outerShdw blurRad="50800" dist="38100" dir="2700000" algn="tl" rotWithShape="0">
              <a:srgbClr val="FF4757">
                <a:alpha val="3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455879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9202B0-1C08-4F61-A9EF-5648FC01E9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732" y="4693814"/>
            <a:ext cx="10515600" cy="1325563"/>
          </a:xfrm>
        </p:spPr>
        <p:txBody>
          <a:bodyPr>
            <a:normAutofit/>
          </a:bodyPr>
          <a:lstStyle/>
          <a:p>
            <a:r>
              <a:rPr lang="de-DE" sz="4000" dirty="0"/>
              <a:t>Pricing</a:t>
            </a:r>
            <a:br>
              <a:rPr lang="de-DE" sz="4000" dirty="0"/>
            </a:br>
            <a:r>
              <a:rPr lang="de-DE" sz="4000" dirty="0"/>
              <a:t>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91ACDA9-35C0-4C43-9561-91AB7B33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9816C1B-C631-4779-AA81-96ADCC2F10FC}" type="datetime1">
              <a:rPr lang="de-DE" smtClean="0"/>
              <a:pPr/>
              <a:t>28.04.2021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6090D91-3499-4EC5-A40E-66BE404CDB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/>
              <a:t>WWI 18 SEA/C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5806CB0-C518-4BAF-B50F-60CC7E0AB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8E4CB9F-243C-4156-9AA2-01A91AA16573}" type="slidenum">
              <a:rPr lang="de-DE" smtClean="0"/>
              <a:pPr/>
              <a:t>42</a:t>
            </a:fld>
            <a:endParaRPr lang="de-DE" dirty="0"/>
          </a:p>
        </p:txBody>
      </p:sp>
      <p:pic>
        <p:nvPicPr>
          <p:cNvPr id="7" name="Grafik 6" descr="Ein Bild, das Text, Monitor, schwarz, Bildschirm enthält.&#10;&#10;Automatisch generierte Beschreibung">
            <a:extLst>
              <a:ext uri="{FF2B5EF4-FFF2-40B4-BE49-F238E27FC236}">
                <a16:creationId xmlns:a16="http://schemas.microsoft.com/office/drawing/2014/main" id="{AC4BB490-79AA-460A-9A38-D76964F155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280474" y="4523874"/>
            <a:ext cx="506506" cy="323408"/>
          </a:xfrm>
          <a:prstGeom prst="rect">
            <a:avLst/>
          </a:prstGeom>
          <a:effectLst/>
        </p:spPr>
      </p:pic>
      <p:pic>
        <p:nvPicPr>
          <p:cNvPr id="17" name="Grafik 16" descr="Ein Bild, das Text, Monitor, Screenshot, schwarz enthält.&#10;&#10;Automatisch generierte Beschreibung">
            <a:extLst>
              <a:ext uri="{FF2B5EF4-FFF2-40B4-BE49-F238E27FC236}">
                <a16:creationId xmlns:a16="http://schemas.microsoft.com/office/drawing/2014/main" id="{039CA5F9-7131-4671-B875-5BCA353A59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51322" y="4226540"/>
            <a:ext cx="1437846" cy="918076"/>
          </a:xfrm>
          <a:prstGeom prst="rect">
            <a:avLst/>
          </a:prstGeom>
          <a:effectLst>
            <a:outerShdw blurRad="50800" dist="38100" dir="2700000" algn="tl" rotWithShape="0">
              <a:srgbClr val="FF4757">
                <a:alpha val="33000"/>
              </a:srgbClr>
            </a:outerShdw>
          </a:effectLst>
        </p:spPr>
      </p:pic>
      <p:pic>
        <p:nvPicPr>
          <p:cNvPr id="8" name="Grafik 7" descr="Ein Bild, das Text, Monitor, Screenshot, schwarz enthält.&#10;&#10;Automatisch generierte Beschreibung">
            <a:extLst>
              <a:ext uri="{FF2B5EF4-FFF2-40B4-BE49-F238E27FC236}">
                <a16:creationId xmlns:a16="http://schemas.microsoft.com/office/drawing/2014/main" id="{BC13C653-1BFD-43A3-95D9-EA98C47071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5390" y="125098"/>
            <a:ext cx="7359864" cy="4699330"/>
          </a:xfrm>
          <a:prstGeom prst="rect">
            <a:avLst/>
          </a:prstGeom>
          <a:effectLst/>
        </p:spPr>
      </p:pic>
      <p:pic>
        <p:nvPicPr>
          <p:cNvPr id="9" name="Grafik 8" descr="Ein Bild, das Text, Monitor, Screenshot, Bildschirm enthält.&#10;&#10;Automatisch generierte Beschreibung">
            <a:extLst>
              <a:ext uri="{FF2B5EF4-FFF2-40B4-BE49-F238E27FC236}">
                <a16:creationId xmlns:a16="http://schemas.microsoft.com/office/drawing/2014/main" id="{9CDBA59E-68C4-4A12-B0C7-63BE050819A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5959" y="393718"/>
            <a:ext cx="7540081" cy="4761315"/>
          </a:xfrm>
          <a:prstGeom prst="rect">
            <a:avLst/>
          </a:prstGeom>
          <a:effectLst/>
        </p:spPr>
      </p:pic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CEF7982A-7998-4D45-9CE6-46117CBFCD1F}"/>
              </a:ext>
            </a:extLst>
          </p:cNvPr>
          <p:cNvSpPr/>
          <p:nvPr/>
        </p:nvSpPr>
        <p:spPr>
          <a:xfrm>
            <a:off x="6095999" y="2144974"/>
            <a:ext cx="1988625" cy="659578"/>
          </a:xfrm>
          <a:prstGeom prst="roundRect">
            <a:avLst/>
          </a:prstGeom>
          <a:noFill/>
          <a:ln>
            <a:solidFill>
              <a:schemeClr val="bg1">
                <a:lumMod val="65000"/>
                <a:lumOff val="35000"/>
                <a:alpha val="74000"/>
              </a:schemeClr>
            </a:solidFill>
          </a:ln>
          <a:effectLst>
            <a:outerShdw blurRad="50800" dist="38100" dir="2700000" algn="tl" rotWithShape="0">
              <a:srgbClr val="FF4757">
                <a:alpha val="5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5" name="Grafik 14" descr="Ein Bild, das Text, Monitor, Screenshot, Bildschirm enthält.&#10;&#10;Automatisch generierte Beschreibung">
            <a:extLst>
              <a:ext uri="{FF2B5EF4-FFF2-40B4-BE49-F238E27FC236}">
                <a16:creationId xmlns:a16="http://schemas.microsoft.com/office/drawing/2014/main" id="{43CBD7A7-CB15-46CA-9C0F-A544B9A546A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0944" y="692055"/>
            <a:ext cx="7730411" cy="4881502"/>
          </a:xfrm>
          <a:prstGeom prst="rect">
            <a:avLst/>
          </a:prstGeom>
          <a:effectLst/>
        </p:spPr>
      </p:pic>
      <p:pic>
        <p:nvPicPr>
          <p:cNvPr id="16" name="Grafik 15" descr="Ein Bild, das Text, Monitor, Screenshot, Bildschirm enthält.&#10;&#10;Automatisch generierte Beschreibung">
            <a:extLst>
              <a:ext uri="{FF2B5EF4-FFF2-40B4-BE49-F238E27FC236}">
                <a16:creationId xmlns:a16="http://schemas.microsoft.com/office/drawing/2014/main" id="{17666890-7645-4278-8004-4A18CBF3EE6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2280" y="992270"/>
            <a:ext cx="8783735" cy="5546642"/>
          </a:xfrm>
          <a:prstGeom prst="rect">
            <a:avLst/>
          </a:prstGeom>
          <a:effectLst>
            <a:outerShdw blurRad="50800" dist="38100" dir="2700000" algn="tl" rotWithShape="0">
              <a:srgbClr val="FF4757">
                <a:alpha val="33000"/>
              </a:srgbClr>
            </a:outerShdw>
          </a:effectLst>
        </p:spPr>
      </p:pic>
      <p:pic>
        <p:nvPicPr>
          <p:cNvPr id="10" name="Grafik 9" descr="Ein Bild, das Text, Monitor, Screenshot, drinnen enthält.&#10;&#10;Automatisch generierte Beschreibung">
            <a:extLst>
              <a:ext uri="{FF2B5EF4-FFF2-40B4-BE49-F238E27FC236}">
                <a16:creationId xmlns:a16="http://schemas.microsoft.com/office/drawing/2014/main" id="{42E6CD86-D038-4923-A4F5-C37DF484344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6809" y="-4943785"/>
            <a:ext cx="7825946" cy="4996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7100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425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9202B0-1C08-4F61-A9EF-5648FC01E9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414" y="2766219"/>
            <a:ext cx="10515600" cy="1325563"/>
          </a:xfrm>
        </p:spPr>
        <p:txBody>
          <a:bodyPr>
            <a:normAutofit/>
          </a:bodyPr>
          <a:lstStyle/>
          <a:p>
            <a:r>
              <a:rPr lang="de-DE" sz="4000" dirty="0"/>
              <a:t>Home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91ACDA9-35C0-4C43-9561-91AB7B33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9816C1B-C631-4779-AA81-96ADCC2F10FC}" type="datetime1">
              <a:rPr lang="de-DE" smtClean="0"/>
              <a:pPr/>
              <a:t>28.04.2021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6090D91-3499-4EC5-A40E-66BE404CDB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/>
              <a:t>WWI 18 SEA/C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5806CB0-C518-4BAF-B50F-60CC7E0AB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8E4CB9F-243C-4156-9AA2-01A91AA16573}" type="slidenum">
              <a:rPr lang="de-DE" smtClean="0"/>
              <a:pPr/>
              <a:t>43</a:t>
            </a:fld>
            <a:endParaRPr lang="de-DE" dirty="0"/>
          </a:p>
        </p:txBody>
      </p:sp>
      <p:pic>
        <p:nvPicPr>
          <p:cNvPr id="7" name="Grafik 6" descr="Ein Bild, das Text, Monitor, schwarz, Bildschirm enthält.&#10;&#10;Automatisch generierte Beschreibung">
            <a:extLst>
              <a:ext uri="{FF2B5EF4-FFF2-40B4-BE49-F238E27FC236}">
                <a16:creationId xmlns:a16="http://schemas.microsoft.com/office/drawing/2014/main" id="{AC4BB490-79AA-460A-9A38-D76964F155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280474" y="4523874"/>
            <a:ext cx="506506" cy="323408"/>
          </a:xfrm>
          <a:prstGeom prst="rect">
            <a:avLst/>
          </a:prstGeom>
          <a:effectLst/>
        </p:spPr>
      </p:pic>
      <p:pic>
        <p:nvPicPr>
          <p:cNvPr id="17" name="Grafik 16" descr="Ein Bild, das Text, Monitor, Screenshot, schwarz enthält.&#10;&#10;Automatisch generierte Beschreibung">
            <a:extLst>
              <a:ext uri="{FF2B5EF4-FFF2-40B4-BE49-F238E27FC236}">
                <a16:creationId xmlns:a16="http://schemas.microsoft.com/office/drawing/2014/main" id="{039CA5F9-7131-4671-B875-5BCA353A59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51322" y="4226540"/>
            <a:ext cx="1437846" cy="918076"/>
          </a:xfrm>
          <a:prstGeom prst="rect">
            <a:avLst/>
          </a:prstGeom>
          <a:effectLst>
            <a:outerShdw blurRad="50800" dist="38100" dir="2700000" algn="tl" rotWithShape="0">
              <a:srgbClr val="FF4757">
                <a:alpha val="33000"/>
              </a:srgbClr>
            </a:outerShdw>
          </a:effectLst>
        </p:spPr>
      </p:pic>
      <p:pic>
        <p:nvPicPr>
          <p:cNvPr id="8" name="Grafik 7" descr="Ein Bild, das Text, Monitor, Screenshot, schwarz enthält.&#10;&#10;Automatisch generierte Beschreibung">
            <a:extLst>
              <a:ext uri="{FF2B5EF4-FFF2-40B4-BE49-F238E27FC236}">
                <a16:creationId xmlns:a16="http://schemas.microsoft.com/office/drawing/2014/main" id="{BC13C653-1BFD-43A3-95D9-EA98C47071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3374" y="125098"/>
            <a:ext cx="7359864" cy="4699330"/>
          </a:xfrm>
          <a:prstGeom prst="rect">
            <a:avLst/>
          </a:prstGeom>
          <a:effectLst/>
        </p:spPr>
      </p:pic>
      <p:pic>
        <p:nvPicPr>
          <p:cNvPr id="9" name="Grafik 8" descr="Ein Bild, das Text, Monitor, Screenshot, Bildschirm enthält.&#10;&#10;Automatisch generierte Beschreibung">
            <a:extLst>
              <a:ext uri="{FF2B5EF4-FFF2-40B4-BE49-F238E27FC236}">
                <a16:creationId xmlns:a16="http://schemas.microsoft.com/office/drawing/2014/main" id="{9CDBA59E-68C4-4A12-B0C7-63BE050819A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902467" y="393718"/>
            <a:ext cx="7540081" cy="4761315"/>
          </a:xfrm>
          <a:prstGeom prst="rect">
            <a:avLst/>
          </a:prstGeom>
          <a:effectLst/>
        </p:spPr>
      </p:pic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CEF7982A-7998-4D45-9CE6-46117CBFCD1F}"/>
              </a:ext>
            </a:extLst>
          </p:cNvPr>
          <p:cNvSpPr/>
          <p:nvPr/>
        </p:nvSpPr>
        <p:spPr>
          <a:xfrm>
            <a:off x="14803291" y="2144974"/>
            <a:ext cx="1988625" cy="659578"/>
          </a:xfrm>
          <a:prstGeom prst="roundRect">
            <a:avLst/>
          </a:prstGeom>
          <a:noFill/>
          <a:ln>
            <a:solidFill>
              <a:schemeClr val="bg1">
                <a:lumMod val="65000"/>
                <a:lumOff val="35000"/>
                <a:alpha val="74000"/>
              </a:schemeClr>
            </a:solidFill>
          </a:ln>
          <a:effectLst>
            <a:outerShdw blurRad="50800" dist="38100" dir="2700000" algn="tl" rotWithShape="0">
              <a:srgbClr val="FF4757">
                <a:alpha val="5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5" name="Grafik 14" descr="Ein Bild, das Text, Monitor, Screenshot, Bildschirm enthält.&#10;&#10;Automatisch generierte Beschreibung">
            <a:extLst>
              <a:ext uri="{FF2B5EF4-FFF2-40B4-BE49-F238E27FC236}">
                <a16:creationId xmlns:a16="http://schemas.microsoft.com/office/drawing/2014/main" id="{43CBD7A7-CB15-46CA-9C0F-A544B9A546A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18928" y="692055"/>
            <a:ext cx="7730411" cy="4881502"/>
          </a:xfrm>
          <a:prstGeom prst="rect">
            <a:avLst/>
          </a:prstGeom>
          <a:effectLst/>
        </p:spPr>
      </p:pic>
      <p:pic>
        <p:nvPicPr>
          <p:cNvPr id="16" name="Grafik 15" descr="Ein Bild, das Text, Monitor, Screenshot, Bildschirm enthält.&#10;&#10;Automatisch generierte Beschreibung">
            <a:extLst>
              <a:ext uri="{FF2B5EF4-FFF2-40B4-BE49-F238E27FC236}">
                <a16:creationId xmlns:a16="http://schemas.microsoft.com/office/drawing/2014/main" id="{17666890-7645-4278-8004-4A18CBF3EE6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336146" y="992270"/>
            <a:ext cx="8783735" cy="5546642"/>
          </a:xfrm>
          <a:prstGeom prst="rect">
            <a:avLst/>
          </a:prstGeom>
          <a:effectLst>
            <a:outerShdw blurRad="50800" dist="38100" dir="2700000" algn="tl" rotWithShape="0">
              <a:srgbClr val="FF4757">
                <a:alpha val="33000"/>
              </a:srgbClr>
            </a:outerShdw>
          </a:effectLst>
        </p:spPr>
      </p:pic>
      <p:pic>
        <p:nvPicPr>
          <p:cNvPr id="10" name="Grafik 9" descr="Ein Bild, das Text, Monitor, Screenshot, drinnen enthält.&#10;&#10;Automatisch generierte Beschreibung">
            <a:extLst>
              <a:ext uri="{FF2B5EF4-FFF2-40B4-BE49-F238E27FC236}">
                <a16:creationId xmlns:a16="http://schemas.microsoft.com/office/drawing/2014/main" id="{42E6CD86-D038-4923-A4F5-C37DF484344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6494" y="692055"/>
            <a:ext cx="8415475" cy="5373346"/>
          </a:xfrm>
          <a:prstGeom prst="rect">
            <a:avLst/>
          </a:prstGeom>
        </p:spPr>
      </p:pic>
      <p:pic>
        <p:nvPicPr>
          <p:cNvPr id="12" name="Grafik 11" descr="Ein Bild, das Text, Monitor, Screenshot, Bildschirm enthält.&#10;&#10;Automatisch generierte Beschreibung">
            <a:extLst>
              <a:ext uri="{FF2B5EF4-FFF2-40B4-BE49-F238E27FC236}">
                <a16:creationId xmlns:a16="http://schemas.microsoft.com/office/drawing/2014/main" id="{8598FD10-C17E-467E-B19E-68633E62154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331" y="6858000"/>
            <a:ext cx="107406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9338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9202B0-1C08-4F61-A9EF-5648FC01E9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283" y="2766219"/>
            <a:ext cx="10515600" cy="1325563"/>
          </a:xfrm>
        </p:spPr>
        <p:txBody>
          <a:bodyPr>
            <a:normAutofit/>
          </a:bodyPr>
          <a:lstStyle/>
          <a:p>
            <a:r>
              <a:rPr lang="de-DE" sz="4000" dirty="0"/>
              <a:t>Shares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91ACDA9-35C0-4C43-9561-91AB7B33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9816C1B-C631-4779-AA81-96ADCC2F10FC}" type="datetime1">
              <a:rPr lang="de-DE" smtClean="0"/>
              <a:pPr/>
              <a:t>28.04.2021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6090D91-3499-4EC5-A40E-66BE404CDB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/>
              <a:t>WWI 18 SEA/C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5806CB0-C518-4BAF-B50F-60CC7E0AB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8E4CB9F-243C-4156-9AA2-01A91AA16573}" type="slidenum">
              <a:rPr lang="de-DE" smtClean="0"/>
              <a:pPr/>
              <a:t>44</a:t>
            </a:fld>
            <a:endParaRPr lang="de-DE" dirty="0"/>
          </a:p>
        </p:txBody>
      </p:sp>
      <p:pic>
        <p:nvPicPr>
          <p:cNvPr id="7" name="Grafik 6" descr="Ein Bild, das Text, Monitor, schwarz, Bildschirm enthält.&#10;&#10;Automatisch generierte Beschreibung">
            <a:extLst>
              <a:ext uri="{FF2B5EF4-FFF2-40B4-BE49-F238E27FC236}">
                <a16:creationId xmlns:a16="http://schemas.microsoft.com/office/drawing/2014/main" id="{AC4BB490-79AA-460A-9A38-D76964F155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280474" y="4523874"/>
            <a:ext cx="506506" cy="323408"/>
          </a:xfrm>
          <a:prstGeom prst="rect">
            <a:avLst/>
          </a:prstGeom>
          <a:effectLst/>
        </p:spPr>
      </p:pic>
      <p:pic>
        <p:nvPicPr>
          <p:cNvPr id="17" name="Grafik 16" descr="Ein Bild, das Text, Monitor, Screenshot, schwarz enthält.&#10;&#10;Automatisch generierte Beschreibung">
            <a:extLst>
              <a:ext uri="{FF2B5EF4-FFF2-40B4-BE49-F238E27FC236}">
                <a16:creationId xmlns:a16="http://schemas.microsoft.com/office/drawing/2014/main" id="{039CA5F9-7131-4671-B875-5BCA353A59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51322" y="4226540"/>
            <a:ext cx="1437846" cy="918076"/>
          </a:xfrm>
          <a:prstGeom prst="rect">
            <a:avLst/>
          </a:prstGeom>
          <a:effectLst>
            <a:outerShdw blurRad="50800" dist="38100" dir="2700000" algn="tl" rotWithShape="0">
              <a:srgbClr val="FF4757">
                <a:alpha val="33000"/>
              </a:srgbClr>
            </a:outerShdw>
          </a:effectLst>
        </p:spPr>
      </p:pic>
      <p:pic>
        <p:nvPicPr>
          <p:cNvPr id="8" name="Grafik 7" descr="Ein Bild, das Text, Monitor, Screenshot, schwarz enthält.&#10;&#10;Automatisch generierte Beschreibung">
            <a:extLst>
              <a:ext uri="{FF2B5EF4-FFF2-40B4-BE49-F238E27FC236}">
                <a16:creationId xmlns:a16="http://schemas.microsoft.com/office/drawing/2014/main" id="{BC13C653-1BFD-43A3-95D9-EA98C47071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3374" y="125098"/>
            <a:ext cx="7359864" cy="4699330"/>
          </a:xfrm>
          <a:prstGeom prst="rect">
            <a:avLst/>
          </a:prstGeom>
          <a:effectLst/>
        </p:spPr>
      </p:pic>
      <p:pic>
        <p:nvPicPr>
          <p:cNvPr id="9" name="Grafik 8" descr="Ein Bild, das Text, Monitor, Screenshot, Bildschirm enthält.&#10;&#10;Automatisch generierte Beschreibung">
            <a:extLst>
              <a:ext uri="{FF2B5EF4-FFF2-40B4-BE49-F238E27FC236}">
                <a16:creationId xmlns:a16="http://schemas.microsoft.com/office/drawing/2014/main" id="{9CDBA59E-68C4-4A12-B0C7-63BE050819A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902467" y="393718"/>
            <a:ext cx="7540081" cy="4761315"/>
          </a:xfrm>
          <a:prstGeom prst="rect">
            <a:avLst/>
          </a:prstGeom>
          <a:effectLst/>
        </p:spPr>
      </p:pic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CEF7982A-7998-4D45-9CE6-46117CBFCD1F}"/>
              </a:ext>
            </a:extLst>
          </p:cNvPr>
          <p:cNvSpPr/>
          <p:nvPr/>
        </p:nvSpPr>
        <p:spPr>
          <a:xfrm>
            <a:off x="14803291" y="2144974"/>
            <a:ext cx="1988625" cy="659578"/>
          </a:xfrm>
          <a:prstGeom prst="roundRect">
            <a:avLst/>
          </a:prstGeom>
          <a:noFill/>
          <a:ln>
            <a:solidFill>
              <a:schemeClr val="bg1">
                <a:lumMod val="65000"/>
                <a:lumOff val="35000"/>
                <a:alpha val="74000"/>
              </a:schemeClr>
            </a:solidFill>
          </a:ln>
          <a:effectLst>
            <a:outerShdw blurRad="50800" dist="38100" dir="2700000" algn="tl" rotWithShape="0">
              <a:srgbClr val="FF4757">
                <a:alpha val="5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5" name="Grafik 14" descr="Ein Bild, das Text, Monitor, Screenshot, Bildschirm enthält.&#10;&#10;Automatisch generierte Beschreibung">
            <a:extLst>
              <a:ext uri="{FF2B5EF4-FFF2-40B4-BE49-F238E27FC236}">
                <a16:creationId xmlns:a16="http://schemas.microsoft.com/office/drawing/2014/main" id="{43CBD7A7-CB15-46CA-9C0F-A544B9A546A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18928" y="692055"/>
            <a:ext cx="7730411" cy="4881502"/>
          </a:xfrm>
          <a:prstGeom prst="rect">
            <a:avLst/>
          </a:prstGeom>
          <a:effectLst/>
        </p:spPr>
      </p:pic>
      <p:pic>
        <p:nvPicPr>
          <p:cNvPr id="16" name="Grafik 15" descr="Ein Bild, das Text, Monitor, Screenshot, Bildschirm enthält.&#10;&#10;Automatisch generierte Beschreibung">
            <a:extLst>
              <a:ext uri="{FF2B5EF4-FFF2-40B4-BE49-F238E27FC236}">
                <a16:creationId xmlns:a16="http://schemas.microsoft.com/office/drawing/2014/main" id="{17666890-7645-4278-8004-4A18CBF3EE6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336146" y="992270"/>
            <a:ext cx="8783735" cy="5546642"/>
          </a:xfrm>
          <a:prstGeom prst="rect">
            <a:avLst/>
          </a:prstGeom>
          <a:effectLst>
            <a:outerShdw blurRad="50800" dist="38100" dir="2700000" algn="tl" rotWithShape="0">
              <a:srgbClr val="FF4757">
                <a:alpha val="33000"/>
              </a:srgbClr>
            </a:outerShdw>
          </a:effectLst>
        </p:spPr>
      </p:pic>
      <p:pic>
        <p:nvPicPr>
          <p:cNvPr id="10" name="Grafik 9" descr="Ein Bild, das Text, Monitor, Screenshot, drinnen enthält.&#10;&#10;Automatisch generierte Beschreibung">
            <a:extLst>
              <a:ext uri="{FF2B5EF4-FFF2-40B4-BE49-F238E27FC236}">
                <a16:creationId xmlns:a16="http://schemas.microsoft.com/office/drawing/2014/main" id="{42E6CD86-D038-4923-A4F5-C37DF484344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3683" y="283208"/>
            <a:ext cx="7725100" cy="4932536"/>
          </a:xfrm>
          <a:prstGeom prst="rect">
            <a:avLst/>
          </a:prstGeom>
        </p:spPr>
      </p:pic>
      <p:pic>
        <p:nvPicPr>
          <p:cNvPr id="12" name="Grafik 11" descr="Ein Bild, das Text, Monitor, Screenshot, Bildschirm enthält.&#10;&#10;Automatisch generierte Beschreibung">
            <a:extLst>
              <a:ext uri="{FF2B5EF4-FFF2-40B4-BE49-F238E27FC236}">
                <a16:creationId xmlns:a16="http://schemas.microsoft.com/office/drawing/2014/main" id="{8598FD10-C17E-467E-B19E-68633E62154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3217" y="553422"/>
            <a:ext cx="9335040" cy="5960495"/>
          </a:xfrm>
          <a:prstGeom prst="rect">
            <a:avLst/>
          </a:prstGeom>
          <a:effectLst>
            <a:outerShdw blurRad="50800" dist="38100" dir="2700000" algn="tl" rotWithShape="0">
              <a:srgbClr val="FF4757">
                <a:alpha val="33000"/>
              </a:srgbClr>
            </a:outerShdw>
          </a:effectLst>
        </p:spPr>
      </p:pic>
      <p:pic>
        <p:nvPicPr>
          <p:cNvPr id="13" name="Grafik 12" descr="Ein Bild, das Text, Monitor, drinnen, Screenshot enthält.&#10;&#10;Automatisch generierte Beschreibung">
            <a:extLst>
              <a:ext uri="{FF2B5EF4-FFF2-40B4-BE49-F238E27FC236}">
                <a16:creationId xmlns:a16="http://schemas.microsoft.com/office/drawing/2014/main" id="{3151977E-43DB-42F5-B528-2C20BD256C2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3217" y="6881929"/>
            <a:ext cx="9335040" cy="5960495"/>
          </a:xfrm>
          <a:prstGeom prst="rect">
            <a:avLst/>
          </a:prstGeom>
        </p:spPr>
      </p:pic>
      <p:pic>
        <p:nvPicPr>
          <p:cNvPr id="18" name="Grafik 17" descr="Ein Bild, das Metallwaren enthält.&#10;&#10;Automatisch generierte Beschreibung">
            <a:extLst>
              <a:ext uri="{FF2B5EF4-FFF2-40B4-BE49-F238E27FC236}">
                <a16:creationId xmlns:a16="http://schemas.microsoft.com/office/drawing/2014/main" id="{732C59ED-FC79-4E60-8DCF-128FFDACA5C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787365">
            <a:off x="-370143" y="-940827"/>
            <a:ext cx="740286" cy="751391"/>
          </a:xfrm>
          <a:prstGeom prst="rect">
            <a:avLst/>
          </a:prstGeom>
        </p:spPr>
      </p:pic>
      <p:pic>
        <p:nvPicPr>
          <p:cNvPr id="19" name="Grafik 18" descr="Ein Bild, das Metallwaren enthält.&#10;&#10;Automatisch generierte Beschreibung">
            <a:extLst>
              <a:ext uri="{FF2B5EF4-FFF2-40B4-BE49-F238E27FC236}">
                <a16:creationId xmlns:a16="http://schemas.microsoft.com/office/drawing/2014/main" id="{F03D99B2-51D9-4DC0-9677-01AD351406D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83580">
            <a:off x="12439970" y="6182432"/>
            <a:ext cx="702424" cy="712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0722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9202B0-1C08-4F61-A9EF-5648FC01E9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211" y="4067975"/>
            <a:ext cx="10515600" cy="1325563"/>
          </a:xfrm>
        </p:spPr>
        <p:txBody>
          <a:bodyPr>
            <a:normAutofit/>
          </a:bodyPr>
          <a:lstStyle/>
          <a:p>
            <a:r>
              <a:rPr lang="de-DE" sz="4000" dirty="0"/>
              <a:t>Shares</a:t>
            </a:r>
            <a:br>
              <a:rPr lang="de-DE" sz="4000" dirty="0"/>
            </a:br>
            <a:r>
              <a:rPr lang="de-DE" sz="4000" dirty="0"/>
              <a:t>Details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91ACDA9-35C0-4C43-9561-91AB7B33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9816C1B-C631-4779-AA81-96ADCC2F10FC}" type="datetime1">
              <a:rPr lang="de-DE" smtClean="0"/>
              <a:pPr/>
              <a:t>28.04.2021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6090D91-3499-4EC5-A40E-66BE404CDB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/>
              <a:t>WWI 18 SEA/C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5806CB0-C518-4BAF-B50F-60CC7E0AB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8E4CB9F-243C-4156-9AA2-01A91AA16573}" type="slidenum">
              <a:rPr lang="de-DE" smtClean="0"/>
              <a:pPr/>
              <a:t>45</a:t>
            </a:fld>
            <a:endParaRPr lang="de-DE" dirty="0"/>
          </a:p>
        </p:txBody>
      </p:sp>
      <p:pic>
        <p:nvPicPr>
          <p:cNvPr id="7" name="Grafik 6" descr="Ein Bild, das Text, Monitor, schwarz, Bildschirm enthält.&#10;&#10;Automatisch generierte Beschreibung">
            <a:extLst>
              <a:ext uri="{FF2B5EF4-FFF2-40B4-BE49-F238E27FC236}">
                <a16:creationId xmlns:a16="http://schemas.microsoft.com/office/drawing/2014/main" id="{AC4BB490-79AA-460A-9A38-D76964F155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280474" y="4523874"/>
            <a:ext cx="506506" cy="323408"/>
          </a:xfrm>
          <a:prstGeom prst="rect">
            <a:avLst/>
          </a:prstGeom>
          <a:effectLst/>
        </p:spPr>
      </p:pic>
      <p:pic>
        <p:nvPicPr>
          <p:cNvPr id="17" name="Grafik 16" descr="Ein Bild, das Text, Monitor, Screenshot, schwarz enthält.&#10;&#10;Automatisch generierte Beschreibung">
            <a:extLst>
              <a:ext uri="{FF2B5EF4-FFF2-40B4-BE49-F238E27FC236}">
                <a16:creationId xmlns:a16="http://schemas.microsoft.com/office/drawing/2014/main" id="{039CA5F9-7131-4671-B875-5BCA353A59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51322" y="4226540"/>
            <a:ext cx="1437846" cy="918076"/>
          </a:xfrm>
          <a:prstGeom prst="rect">
            <a:avLst/>
          </a:prstGeom>
          <a:effectLst>
            <a:outerShdw blurRad="50800" dist="38100" dir="2700000" algn="tl" rotWithShape="0">
              <a:srgbClr val="FF4757">
                <a:alpha val="33000"/>
              </a:srgbClr>
            </a:outerShdw>
          </a:effectLst>
        </p:spPr>
      </p:pic>
      <p:pic>
        <p:nvPicPr>
          <p:cNvPr id="8" name="Grafik 7" descr="Ein Bild, das Text, Monitor, Screenshot, schwarz enthält.&#10;&#10;Automatisch generierte Beschreibung">
            <a:extLst>
              <a:ext uri="{FF2B5EF4-FFF2-40B4-BE49-F238E27FC236}">
                <a16:creationId xmlns:a16="http://schemas.microsoft.com/office/drawing/2014/main" id="{BC13C653-1BFD-43A3-95D9-EA98C47071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3374" y="125098"/>
            <a:ext cx="7359864" cy="4699330"/>
          </a:xfrm>
          <a:prstGeom prst="rect">
            <a:avLst/>
          </a:prstGeom>
          <a:effectLst/>
        </p:spPr>
      </p:pic>
      <p:pic>
        <p:nvPicPr>
          <p:cNvPr id="9" name="Grafik 8" descr="Ein Bild, das Text, Monitor, Screenshot, Bildschirm enthält.&#10;&#10;Automatisch generierte Beschreibung">
            <a:extLst>
              <a:ext uri="{FF2B5EF4-FFF2-40B4-BE49-F238E27FC236}">
                <a16:creationId xmlns:a16="http://schemas.microsoft.com/office/drawing/2014/main" id="{9CDBA59E-68C4-4A12-B0C7-63BE050819A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902467" y="393718"/>
            <a:ext cx="7540081" cy="4761315"/>
          </a:xfrm>
          <a:prstGeom prst="rect">
            <a:avLst/>
          </a:prstGeom>
          <a:effectLst/>
        </p:spPr>
      </p:pic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CEF7982A-7998-4D45-9CE6-46117CBFCD1F}"/>
              </a:ext>
            </a:extLst>
          </p:cNvPr>
          <p:cNvSpPr/>
          <p:nvPr/>
        </p:nvSpPr>
        <p:spPr>
          <a:xfrm>
            <a:off x="14803291" y="2144974"/>
            <a:ext cx="1988625" cy="659578"/>
          </a:xfrm>
          <a:prstGeom prst="roundRect">
            <a:avLst/>
          </a:prstGeom>
          <a:noFill/>
          <a:ln>
            <a:solidFill>
              <a:schemeClr val="bg1">
                <a:lumMod val="65000"/>
                <a:lumOff val="35000"/>
                <a:alpha val="74000"/>
              </a:schemeClr>
            </a:solidFill>
          </a:ln>
          <a:effectLst>
            <a:outerShdw blurRad="50800" dist="38100" dir="2700000" algn="tl" rotWithShape="0">
              <a:srgbClr val="FF4757">
                <a:alpha val="5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5" name="Grafik 14" descr="Ein Bild, das Text, Monitor, Screenshot, Bildschirm enthält.&#10;&#10;Automatisch generierte Beschreibung">
            <a:extLst>
              <a:ext uri="{FF2B5EF4-FFF2-40B4-BE49-F238E27FC236}">
                <a16:creationId xmlns:a16="http://schemas.microsoft.com/office/drawing/2014/main" id="{43CBD7A7-CB15-46CA-9C0F-A544B9A546A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18928" y="692055"/>
            <a:ext cx="7730411" cy="4881502"/>
          </a:xfrm>
          <a:prstGeom prst="rect">
            <a:avLst/>
          </a:prstGeom>
          <a:effectLst/>
        </p:spPr>
      </p:pic>
      <p:pic>
        <p:nvPicPr>
          <p:cNvPr id="16" name="Grafik 15" descr="Ein Bild, das Text, Monitor, Screenshot, Bildschirm enthält.&#10;&#10;Automatisch generierte Beschreibung">
            <a:extLst>
              <a:ext uri="{FF2B5EF4-FFF2-40B4-BE49-F238E27FC236}">
                <a16:creationId xmlns:a16="http://schemas.microsoft.com/office/drawing/2014/main" id="{17666890-7645-4278-8004-4A18CBF3EE6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336146" y="992270"/>
            <a:ext cx="8783735" cy="5546642"/>
          </a:xfrm>
          <a:prstGeom prst="rect">
            <a:avLst/>
          </a:prstGeom>
          <a:effectLst>
            <a:outerShdw blurRad="50800" dist="38100" dir="2700000" algn="tl" rotWithShape="0">
              <a:srgbClr val="FF4757">
                <a:alpha val="33000"/>
              </a:srgbClr>
            </a:outerShdw>
          </a:effectLst>
        </p:spPr>
      </p:pic>
      <p:pic>
        <p:nvPicPr>
          <p:cNvPr id="10" name="Grafik 9" descr="Ein Bild, das Text, Monitor, Screenshot, drinnen enthält.&#10;&#10;Automatisch generierte Beschreibung">
            <a:extLst>
              <a:ext uri="{FF2B5EF4-FFF2-40B4-BE49-F238E27FC236}">
                <a16:creationId xmlns:a16="http://schemas.microsoft.com/office/drawing/2014/main" id="{42E6CD86-D038-4923-A4F5-C37DF484344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0199" y="58536"/>
            <a:ext cx="7279788" cy="4648201"/>
          </a:xfrm>
          <a:prstGeom prst="rect">
            <a:avLst/>
          </a:prstGeom>
        </p:spPr>
      </p:pic>
      <p:pic>
        <p:nvPicPr>
          <p:cNvPr id="12" name="Grafik 11" descr="Ein Bild, das Text, Monitor, Screenshot, Bildschirm enthält.&#10;&#10;Automatisch generierte Beschreibung">
            <a:extLst>
              <a:ext uri="{FF2B5EF4-FFF2-40B4-BE49-F238E27FC236}">
                <a16:creationId xmlns:a16="http://schemas.microsoft.com/office/drawing/2014/main" id="{8598FD10-C17E-467E-B19E-68633E62154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7948" y="373119"/>
            <a:ext cx="8112414" cy="5179839"/>
          </a:xfrm>
          <a:prstGeom prst="rect">
            <a:avLst/>
          </a:prstGeom>
          <a:effectLst/>
        </p:spPr>
      </p:pic>
      <p:pic>
        <p:nvPicPr>
          <p:cNvPr id="25" name="Grafik 24" descr="Ein Bild, das Metallwaren enthält.&#10;&#10;Automatisch generierte Beschreibung">
            <a:extLst>
              <a:ext uri="{FF2B5EF4-FFF2-40B4-BE49-F238E27FC236}">
                <a16:creationId xmlns:a16="http://schemas.microsoft.com/office/drawing/2014/main" id="{1771D17C-8EB5-48B6-8ECD-D9928DB93D3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50810">
            <a:off x="2456601" y="612544"/>
            <a:ext cx="580075" cy="588777"/>
          </a:xfrm>
          <a:prstGeom prst="rect">
            <a:avLst/>
          </a:prstGeom>
        </p:spPr>
      </p:pic>
      <p:pic>
        <p:nvPicPr>
          <p:cNvPr id="13" name="Grafik 12" descr="Ein Bild, das Text, Monitor, drinnen, Screenshot enthält.&#10;&#10;Automatisch generierte Beschreibung">
            <a:extLst>
              <a:ext uri="{FF2B5EF4-FFF2-40B4-BE49-F238E27FC236}">
                <a16:creationId xmlns:a16="http://schemas.microsoft.com/office/drawing/2014/main" id="{3151977E-43DB-42F5-B528-2C20BD256C2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0976" y="713390"/>
            <a:ext cx="9039031" cy="5771491"/>
          </a:xfrm>
          <a:prstGeom prst="rect">
            <a:avLst/>
          </a:prstGeom>
          <a:effectLst>
            <a:outerShdw blurRad="50800" dist="38100" dir="2700000" algn="tl" rotWithShape="0">
              <a:srgbClr val="FF4757">
                <a:alpha val="33000"/>
              </a:srgbClr>
            </a:outerShdw>
          </a:effectLst>
        </p:spPr>
      </p:pic>
      <p:pic>
        <p:nvPicPr>
          <p:cNvPr id="26" name="Grafik 25" descr="Ein Bild, das Metallwaren enthält.&#10;&#10;Automatisch generierte Beschreibung">
            <a:extLst>
              <a:ext uri="{FF2B5EF4-FFF2-40B4-BE49-F238E27FC236}">
                <a16:creationId xmlns:a16="http://schemas.microsoft.com/office/drawing/2014/main" id="{44BDF5F7-3EF1-4D59-88B4-944B895E503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83812">
            <a:off x="11124031" y="5757588"/>
            <a:ext cx="702424" cy="712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0459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FBA1D6D0-1758-45C8-A3A7-EFFC3D010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API - Funktionalitäten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33FEA972-02EE-47F1-BA5B-3A6FB29F0B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	Order-Manager: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E71E471B-3E2F-4392-86D7-4C95C947DA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1325563"/>
          </a:xfrm>
        </p:spPr>
        <p:txBody>
          <a:bodyPr>
            <a:normAutofit lnSpcReduction="10000"/>
          </a:bodyPr>
          <a:lstStyle/>
          <a:p>
            <a:r>
              <a:rPr lang="de-DE" dirty="0"/>
              <a:t>Order stellen</a:t>
            </a:r>
          </a:p>
          <a:p>
            <a:r>
              <a:rPr lang="de-DE" dirty="0"/>
              <a:t>Order zurückziehen</a:t>
            </a:r>
          </a:p>
          <a:p>
            <a:r>
              <a:rPr lang="de-DE" dirty="0"/>
              <a:t>Status der Order abrufen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3C6392DB-D89D-4E0C-BE98-2C76B3819E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de-DE" dirty="0"/>
              <a:t>	Share-Manager:</a:t>
            </a:r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01A2D20D-EDB7-40A5-B1F2-4E2CB8DED4D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1325563"/>
          </a:xfrm>
        </p:spPr>
        <p:txBody>
          <a:bodyPr>
            <a:normAutofit lnSpcReduction="10000"/>
          </a:bodyPr>
          <a:lstStyle/>
          <a:p>
            <a:r>
              <a:rPr lang="de-DE" dirty="0"/>
              <a:t>Shares abrufen</a:t>
            </a:r>
          </a:p>
          <a:p>
            <a:r>
              <a:rPr lang="de-DE" dirty="0"/>
              <a:t>Preisentwicklung abrufen</a:t>
            </a:r>
          </a:p>
          <a:p>
            <a:r>
              <a:rPr lang="de-DE" dirty="0"/>
              <a:t>Aktuellen Kurs abrufen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A1CC701A-91FF-49E4-87D0-3101B86105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D8B80-AC2F-4E0F-A3D1-77A1CA69D9FF}" type="datetime1">
              <a:rPr lang="de-DE" smtClean="0"/>
              <a:t>28.04.2021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19B5875F-408C-4BB9-92C0-6A3493DBE4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WWI 18 SEA/C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1FC5C6C-DC28-44D6-9E8B-4F58AF6404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4CB9F-243C-4156-9AA2-01A91AA16573}" type="slidenum">
              <a:rPr lang="de-DE" smtClean="0"/>
              <a:pPr/>
              <a:t>46</a:t>
            </a:fld>
            <a:endParaRPr lang="de-DE" dirty="0"/>
          </a:p>
        </p:txBody>
      </p:sp>
      <p:sp>
        <p:nvSpPr>
          <p:cNvPr id="10" name="Textplatzhalter 6">
            <a:extLst>
              <a:ext uri="{FF2B5EF4-FFF2-40B4-BE49-F238E27FC236}">
                <a16:creationId xmlns:a16="http://schemas.microsoft.com/office/drawing/2014/main" id="{147AF81C-7B99-4481-945F-BDCA6D942701}"/>
              </a:ext>
            </a:extLst>
          </p:cNvPr>
          <p:cNvSpPr txBox="1">
            <a:spLocks/>
          </p:cNvSpPr>
          <p:nvPr/>
        </p:nvSpPr>
        <p:spPr>
          <a:xfrm>
            <a:off x="857905" y="4018756"/>
            <a:ext cx="5157787" cy="8239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	Market-Manager:</a:t>
            </a:r>
          </a:p>
        </p:txBody>
      </p:sp>
      <p:sp>
        <p:nvSpPr>
          <p:cNvPr id="11" name="Inhaltsplatzhalter 5">
            <a:extLst>
              <a:ext uri="{FF2B5EF4-FFF2-40B4-BE49-F238E27FC236}">
                <a16:creationId xmlns:a16="http://schemas.microsoft.com/office/drawing/2014/main" id="{78EB7AA0-8295-456E-AF71-057865F4BC4E}"/>
              </a:ext>
            </a:extLst>
          </p:cNvPr>
          <p:cNvSpPr txBox="1">
            <a:spLocks/>
          </p:cNvSpPr>
          <p:nvPr/>
        </p:nvSpPr>
        <p:spPr>
          <a:xfrm>
            <a:off x="857905" y="4842668"/>
            <a:ext cx="5157787" cy="1325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Status des Market</a:t>
            </a:r>
          </a:p>
        </p:txBody>
      </p:sp>
      <p:sp>
        <p:nvSpPr>
          <p:cNvPr id="12" name="Textplatzhalter 7">
            <a:extLst>
              <a:ext uri="{FF2B5EF4-FFF2-40B4-BE49-F238E27FC236}">
                <a16:creationId xmlns:a16="http://schemas.microsoft.com/office/drawing/2014/main" id="{E1250DB3-3688-4D58-B4FC-C132CDFA4EEC}"/>
              </a:ext>
            </a:extLst>
          </p:cNvPr>
          <p:cNvSpPr txBox="1">
            <a:spLocks/>
          </p:cNvSpPr>
          <p:nvPr/>
        </p:nvSpPr>
        <p:spPr>
          <a:xfrm>
            <a:off x="6190317" y="4018756"/>
            <a:ext cx="5183188" cy="8239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	Clearing-Manager:</a:t>
            </a:r>
          </a:p>
        </p:txBody>
      </p:sp>
      <p:sp>
        <p:nvSpPr>
          <p:cNvPr id="13" name="Inhaltsplatzhalter 8">
            <a:extLst>
              <a:ext uri="{FF2B5EF4-FFF2-40B4-BE49-F238E27FC236}">
                <a16:creationId xmlns:a16="http://schemas.microsoft.com/office/drawing/2014/main" id="{B878AB83-5A47-456B-AEB5-AF799878CD36}"/>
              </a:ext>
            </a:extLst>
          </p:cNvPr>
          <p:cNvSpPr txBox="1">
            <a:spLocks/>
          </p:cNvSpPr>
          <p:nvPr/>
        </p:nvSpPr>
        <p:spPr>
          <a:xfrm>
            <a:off x="6190317" y="4842668"/>
            <a:ext cx="5183188" cy="1325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Clearingbericht abrufen</a:t>
            </a:r>
          </a:p>
          <a:p>
            <a:r>
              <a:rPr lang="de-DE" dirty="0"/>
              <a:t>Rechnungen abrufen</a:t>
            </a:r>
          </a:p>
        </p:txBody>
      </p:sp>
      <p:pic>
        <p:nvPicPr>
          <p:cNvPr id="17" name="Grafik 16" descr="Zahnräder mit einfarbiger Füllung">
            <a:extLst>
              <a:ext uri="{FF2B5EF4-FFF2-40B4-BE49-F238E27FC236}">
                <a16:creationId xmlns:a16="http://schemas.microsoft.com/office/drawing/2014/main" id="{CE745359-8C2F-496D-B00E-58EB5D1CF8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57905" y="1808669"/>
            <a:ext cx="649817" cy="649817"/>
          </a:xfrm>
          <a:prstGeom prst="rect">
            <a:avLst/>
          </a:prstGeom>
        </p:spPr>
      </p:pic>
      <p:pic>
        <p:nvPicPr>
          <p:cNvPr id="21" name="Grafik 20" descr="Geld mit einfarbiger Füllung">
            <a:extLst>
              <a:ext uri="{FF2B5EF4-FFF2-40B4-BE49-F238E27FC236}">
                <a16:creationId xmlns:a16="http://schemas.microsoft.com/office/drawing/2014/main" id="{6760746D-66F6-4D49-BD1D-12940D1D1F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190317" y="4149213"/>
            <a:ext cx="651066" cy="651066"/>
          </a:xfrm>
          <a:prstGeom prst="rect">
            <a:avLst/>
          </a:prstGeom>
        </p:spPr>
      </p:pic>
      <p:pic>
        <p:nvPicPr>
          <p:cNvPr id="23" name="Grafik 22" descr="Laden mit einfarbiger Füllung">
            <a:extLst>
              <a:ext uri="{FF2B5EF4-FFF2-40B4-BE49-F238E27FC236}">
                <a16:creationId xmlns:a16="http://schemas.microsoft.com/office/drawing/2014/main" id="{0015297F-BDD6-43FA-AE99-C014CF8AD34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57905" y="4149213"/>
            <a:ext cx="651066" cy="651066"/>
          </a:xfrm>
          <a:prstGeom prst="rect">
            <a:avLst/>
          </a:prstGeom>
        </p:spPr>
      </p:pic>
      <p:pic>
        <p:nvPicPr>
          <p:cNvPr id="25" name="Grafik 24" descr="Aufwärtstrend mit einfarbiger Füllung">
            <a:extLst>
              <a:ext uri="{FF2B5EF4-FFF2-40B4-BE49-F238E27FC236}">
                <a16:creationId xmlns:a16="http://schemas.microsoft.com/office/drawing/2014/main" id="{80506A85-93FA-4A05-B67F-6BD5D396F7A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190317" y="1808669"/>
            <a:ext cx="651066" cy="65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22317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D83092-47AA-4595-93E1-D5B4BBAA7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API</a:t>
            </a:r>
            <a:br>
              <a:rPr lang="de-DE" dirty="0"/>
            </a:br>
            <a:r>
              <a:rPr lang="de-DE" dirty="0"/>
              <a:t>Einbindungs-möglichkeiten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AF573F8-9D9A-43B0-8987-4371086A408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de-DE" sz="2000" dirty="0"/>
          </a:p>
          <a:p>
            <a:r>
              <a:rPr lang="de-DE" sz="2000" dirty="0" err="1"/>
              <a:t>Node</a:t>
            </a:r>
            <a:r>
              <a:rPr lang="de-DE" sz="2000" dirty="0"/>
              <a:t> Module:</a:t>
            </a:r>
          </a:p>
          <a:p>
            <a:r>
              <a:rPr lang="de-DE" sz="1600" dirty="0">
                <a:solidFill>
                  <a:srgbClr val="FFFFFF"/>
                </a:solidFill>
              </a:rPr>
              <a:t>https://www.npmjs.com/package/moonstonks-boersenapi</a:t>
            </a:r>
          </a:p>
          <a:p>
            <a:endParaRPr lang="de-DE" dirty="0"/>
          </a:p>
          <a:p>
            <a:endParaRPr lang="de-DE" dirty="0"/>
          </a:p>
          <a:p>
            <a:r>
              <a:rPr lang="de-DE" sz="2000" dirty="0"/>
              <a:t>REST-Schnittstelle:</a:t>
            </a:r>
          </a:p>
          <a:p>
            <a:r>
              <a:rPr lang="de-DE" sz="1600" dirty="0">
                <a:solidFill>
                  <a:srgbClr val="FFFFFF"/>
                </a:solidFill>
                <a:sym typeface="Wingdings" panose="05000000000000000000" pitchFamily="2" charset="2"/>
              </a:rPr>
              <a:t>https://boerse.moonstonks.space/docs/</a:t>
            </a:r>
            <a:endParaRPr lang="de-DE" sz="1600" dirty="0">
              <a:solidFill>
                <a:srgbClr val="FFFFFF"/>
              </a:solidFill>
            </a:endParaRPr>
          </a:p>
          <a:p>
            <a:endParaRPr lang="de-DE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4515AA7-B913-4A71-8BD1-CB49B1E414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F4D66A-7972-40F5-8DE2-9FE149108A24}" type="datetime1">
              <a:rPr lang="de-DE" smtClean="0"/>
              <a:t>28.04.2021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17EC8CB-2A6B-47AC-8659-A663B092AF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WWI 18 SEA/C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65ECBC2-A4E1-4C9D-AE4C-C4DD15FE32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4CB9F-243C-4156-9AA2-01A91AA16573}" type="slidenum">
              <a:rPr lang="de-DE" smtClean="0"/>
              <a:pPr/>
              <a:t>47</a:t>
            </a:fld>
            <a:endParaRPr lang="de-DE" dirty="0"/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C51DDD98-E8FB-440C-9616-860A3D37F0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b="25898"/>
          <a:stretch/>
        </p:blipFill>
        <p:spPr>
          <a:xfrm>
            <a:off x="5859487" y="457200"/>
            <a:ext cx="4924709" cy="5717954"/>
          </a:xfrm>
          <a:prstGeom prst="rect">
            <a:avLst/>
          </a:prstGeom>
          <a:effectLst>
            <a:glow rad="228600">
              <a:schemeClr val="accent3">
                <a:satMod val="175000"/>
                <a:alpha val="25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9706750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8B4FF54D-F583-4C9B-A4BB-C89594B1FC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WWI 18 SEA/C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DF6B4BF-C57A-46CA-907B-520B9CE4C5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621280"/>
            <a:ext cx="10515600" cy="3555682"/>
          </a:xfrm>
        </p:spPr>
        <p:txBody>
          <a:bodyPr/>
          <a:lstStyle/>
          <a:p>
            <a:r>
              <a:rPr lang="de-DE" dirty="0"/>
              <a:t>Schnelles Ermöglichen von funktionsfähiger Orderstellung</a:t>
            </a:r>
          </a:p>
          <a:p>
            <a:r>
              <a:rPr lang="de-DE" dirty="0"/>
              <a:t>Einbindung der Broker</a:t>
            </a:r>
          </a:p>
          <a:p>
            <a:pPr lvl="1"/>
            <a:r>
              <a:rPr lang="de-DE" dirty="0"/>
              <a:t>Einfache Kunden</a:t>
            </a:r>
          </a:p>
          <a:p>
            <a:pPr lvl="1"/>
            <a:r>
              <a:rPr lang="de-DE" dirty="0"/>
              <a:t>Simulation</a:t>
            </a:r>
          </a:p>
          <a:p>
            <a:pPr lvl="1"/>
            <a:r>
              <a:rPr lang="de-DE" dirty="0"/>
              <a:t>Liquiditätsspender</a:t>
            </a:r>
          </a:p>
          <a:p>
            <a:r>
              <a:rPr lang="de-DE" dirty="0"/>
              <a:t>Bugfixes, statt neue Implementierungen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B8884F62-EE9E-45A7-904C-C24EFC2B9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Arbeitsweise - Vorgehen 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1805D33-ADA5-430B-87D4-A09735EB7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816C1B-C631-4779-AA81-96ADCC2F10FC}" type="datetime1">
              <a:rPr lang="de-DE" smtClean="0"/>
              <a:pPr/>
              <a:t>28.04.2021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7407984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669100-0B99-4131-8277-8824F10BB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Arbeitsweise - Synergien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CA4B0AE-A103-45FF-AA67-E7B1A576CC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9CCF58-6BF9-45B4-9C8E-0CFD46728249}" type="datetime1">
              <a:rPr lang="de-DE" smtClean="0"/>
              <a:t>28.04.2021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9468018-AF1A-4D87-98A8-328BA68BD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WWI 18 SEA/C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2D53980-FAE8-4F92-AEFF-172D13C5D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4CB9F-243C-4156-9AA2-01A91AA16573}" type="slidenum">
              <a:rPr lang="de-DE" smtClean="0"/>
              <a:pPr/>
              <a:t>49</a:t>
            </a:fld>
            <a:endParaRPr lang="de-DE" dirty="0"/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89C9F3B6-2467-4FAF-96C3-9D09EBA537C8}"/>
              </a:ext>
            </a:extLst>
          </p:cNvPr>
          <p:cNvSpPr txBox="1">
            <a:spLocks/>
          </p:cNvSpPr>
          <p:nvPr/>
        </p:nvSpPr>
        <p:spPr>
          <a:xfrm>
            <a:off x="838200" y="2621280"/>
            <a:ext cx="10515600" cy="35556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Mittelpunkt der gesamten Trading-Tools </a:t>
            </a:r>
            <a:r>
              <a:rPr lang="de-DE" dirty="0">
                <a:sym typeface="Wingdings" panose="05000000000000000000" pitchFamily="2" charset="2"/>
              </a:rPr>
              <a:t> Abhängigkeit geht von Börse aus</a:t>
            </a:r>
          </a:p>
          <a:p>
            <a:pPr lvl="1"/>
            <a:r>
              <a:rPr lang="de-DE" dirty="0"/>
              <a:t>Anfang viel Zeit investiert, um Einbindungen zu ermöglichen</a:t>
            </a:r>
          </a:p>
          <a:p>
            <a:pPr lvl="1"/>
            <a:r>
              <a:rPr lang="de-DE" dirty="0"/>
              <a:t>Support für Broker bei Bugs und Fragen</a:t>
            </a:r>
          </a:p>
          <a:p>
            <a:pPr lvl="1"/>
            <a:r>
              <a:rPr lang="de-DE" dirty="0" err="1"/>
              <a:t>Tokenvergabe</a:t>
            </a:r>
            <a:r>
              <a:rPr lang="de-DE" dirty="0"/>
              <a:t> an Broker</a:t>
            </a:r>
          </a:p>
          <a:p>
            <a:pPr lvl="1"/>
            <a:r>
              <a:rPr lang="de-DE" dirty="0"/>
              <a:t>Ermöglichen weiterer „Brokerformen“</a:t>
            </a:r>
          </a:p>
          <a:p>
            <a:r>
              <a:rPr lang="de-DE" dirty="0"/>
              <a:t>Verlangen </a:t>
            </a:r>
            <a:r>
              <a:rPr lang="de-DE"/>
              <a:t>von Ordergebühren </a:t>
            </a:r>
            <a:r>
              <a:rPr lang="de-DE" dirty="0">
                <a:sym typeface="Wingdings" panose="05000000000000000000" pitchFamily="2" charset="2"/>
              </a:rPr>
              <a:t> verdienen durch Broker Geld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841012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17F8A5-EA46-4B76-871E-067714CE0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Geschäftsprozess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B29902A-40C0-4F76-AE6F-1EB2640254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D15A2-3CCD-4B52-B9CD-22E762FA3D59}" type="datetime1">
              <a:rPr lang="de-DE" smtClean="0"/>
              <a:t>28.04.2021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1EECF01-2C34-4E4D-B3AA-DBE495BBB4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WWI 18 SEA/C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A451CAC-2447-4D57-B748-315133D08F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4CB9F-243C-4156-9AA2-01A91AA16573}" type="slidenum">
              <a:rPr lang="de-DE" smtClean="0"/>
              <a:pPr/>
              <a:t>5</a:t>
            </a:fld>
            <a:endParaRPr lang="de-DE" dirty="0"/>
          </a:p>
        </p:txBody>
      </p:sp>
      <p:pic>
        <p:nvPicPr>
          <p:cNvPr id="26" name="Inhaltsplatzhalter 25" descr="Ein Bild, das Text, Screenshot, Monitor enthält.&#10;&#10;Automatisch generierte Beschreibung">
            <a:extLst>
              <a:ext uri="{FF2B5EF4-FFF2-40B4-BE49-F238E27FC236}">
                <a16:creationId xmlns:a16="http://schemas.microsoft.com/office/drawing/2014/main" id="{20A0710E-9E2F-4873-986C-D25FCEF273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206" y="2222713"/>
            <a:ext cx="10276336" cy="3601611"/>
          </a:xfrm>
        </p:spPr>
      </p:pic>
    </p:spTree>
    <p:extLst>
      <p:ext uri="{BB962C8B-B14F-4D97-AF65-F5344CB8AC3E}">
        <p14:creationId xmlns:p14="http://schemas.microsoft.com/office/powerpoint/2010/main" val="163628987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feld 28">
            <a:extLst>
              <a:ext uri="{FF2B5EF4-FFF2-40B4-BE49-F238E27FC236}">
                <a16:creationId xmlns:a16="http://schemas.microsoft.com/office/drawing/2014/main" id="{8C67F61F-5DB9-4EEA-A347-3C3D07487957}"/>
              </a:ext>
            </a:extLst>
          </p:cNvPr>
          <p:cNvSpPr txBox="1"/>
          <p:nvPr/>
        </p:nvSpPr>
        <p:spPr>
          <a:xfrm>
            <a:off x="8863068" y="949691"/>
            <a:ext cx="2831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Projektabgabe 29.04.21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B8884F62-EE9E-45A7-904C-C24EFC2B99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4926" y="118396"/>
            <a:ext cx="10515600" cy="1325563"/>
          </a:xfrm>
        </p:spPr>
        <p:txBody>
          <a:bodyPr/>
          <a:lstStyle/>
          <a:p>
            <a:r>
              <a:rPr lang="de-DE" dirty="0"/>
              <a:t>Arbeitsweise</a:t>
            </a:r>
          </a:p>
        </p:txBody>
      </p: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D0FCDEE1-76D6-4EDF-A624-F9A6B13C1A33}"/>
              </a:ext>
            </a:extLst>
          </p:cNvPr>
          <p:cNvGrpSpPr/>
          <p:nvPr/>
        </p:nvGrpSpPr>
        <p:grpSpPr>
          <a:xfrm>
            <a:off x="545432" y="1309261"/>
            <a:ext cx="6394545" cy="4875300"/>
            <a:chOff x="392598" y="957641"/>
            <a:chExt cx="3790293" cy="5548835"/>
          </a:xfrm>
        </p:grpSpPr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2604F5CD-ED82-48CB-9EDB-076AF5ECB1F1}"/>
                </a:ext>
              </a:extLst>
            </p:cNvPr>
            <p:cNvSpPr/>
            <p:nvPr/>
          </p:nvSpPr>
          <p:spPr>
            <a:xfrm>
              <a:off x="392598" y="957641"/>
              <a:ext cx="1016278" cy="5548835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26481450-A3D6-4019-9044-7689D4AD0436}"/>
                </a:ext>
              </a:extLst>
            </p:cNvPr>
            <p:cNvSpPr/>
            <p:nvPr/>
          </p:nvSpPr>
          <p:spPr>
            <a:xfrm>
              <a:off x="1408875" y="957641"/>
              <a:ext cx="2774016" cy="5547811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sp>
        <p:nvSpPr>
          <p:cNvPr id="14" name="Rechteck 13">
            <a:extLst>
              <a:ext uri="{FF2B5EF4-FFF2-40B4-BE49-F238E27FC236}">
                <a16:creationId xmlns:a16="http://schemas.microsoft.com/office/drawing/2014/main" id="{B33F5928-59A8-4881-9514-2761BF6821FA}"/>
              </a:ext>
            </a:extLst>
          </p:cNvPr>
          <p:cNvSpPr/>
          <p:nvPr/>
        </p:nvSpPr>
        <p:spPr>
          <a:xfrm>
            <a:off x="545432" y="6146114"/>
            <a:ext cx="11101061" cy="593490"/>
          </a:xfrm>
          <a:prstGeom prst="rect">
            <a:avLst/>
          </a:prstGeom>
          <a:solidFill>
            <a:schemeClr val="bg1">
              <a:lumMod val="60000"/>
              <a:lumOff val="40000"/>
            </a:schemeClr>
          </a:solidFill>
          <a:ln w="15875">
            <a:solidFill>
              <a:schemeClr val="tx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de-DE"/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63CC4227-480C-4397-9C22-504E3C71FE1B}"/>
              </a:ext>
            </a:extLst>
          </p:cNvPr>
          <p:cNvSpPr/>
          <p:nvPr/>
        </p:nvSpPr>
        <p:spPr>
          <a:xfrm>
            <a:off x="819744" y="6246916"/>
            <a:ext cx="1474237" cy="39188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Februar 21</a:t>
            </a:r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B7108768-C250-48C9-9051-EE9AD4AD01F3}"/>
              </a:ext>
            </a:extLst>
          </p:cNvPr>
          <p:cNvSpPr/>
          <p:nvPr/>
        </p:nvSpPr>
        <p:spPr>
          <a:xfrm>
            <a:off x="3862858" y="6280812"/>
            <a:ext cx="1474237" cy="39188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März 21</a:t>
            </a: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731F53CC-671F-4F23-BB0C-0A2167B70B48}"/>
              </a:ext>
            </a:extLst>
          </p:cNvPr>
          <p:cNvSpPr/>
          <p:nvPr/>
        </p:nvSpPr>
        <p:spPr>
          <a:xfrm>
            <a:off x="8569374" y="6258915"/>
            <a:ext cx="1474237" cy="39188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April 21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CA208A51-E12E-4C2B-A96F-0080B506B966}"/>
              </a:ext>
            </a:extLst>
          </p:cNvPr>
          <p:cNvSpPr/>
          <p:nvPr/>
        </p:nvSpPr>
        <p:spPr>
          <a:xfrm>
            <a:off x="527261" y="4875222"/>
            <a:ext cx="2215939" cy="720000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/>
            </a:solidFill>
          </a:ln>
          <a:effectLst>
            <a:innerShdw blurRad="63500" dist="50800" dir="81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Orientierungsphase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924032AE-083C-41D3-B307-20ABA0AF9CAA}"/>
              </a:ext>
            </a:extLst>
          </p:cNvPr>
          <p:cNvSpPr/>
          <p:nvPr/>
        </p:nvSpPr>
        <p:spPr>
          <a:xfrm>
            <a:off x="6966493" y="1309261"/>
            <a:ext cx="4680000" cy="4874400"/>
          </a:xfrm>
          <a:prstGeom prst="rect">
            <a:avLst/>
          </a:prstGeom>
          <a:noFill/>
          <a:ln>
            <a:solidFill>
              <a:schemeClr val="tx1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BAEA4AB6-5EF0-4AB0-960D-ED1084AEE4CA}"/>
              </a:ext>
            </a:extLst>
          </p:cNvPr>
          <p:cNvSpPr txBox="1"/>
          <p:nvPr/>
        </p:nvSpPr>
        <p:spPr>
          <a:xfrm>
            <a:off x="708352" y="5711327"/>
            <a:ext cx="2352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Projektstart 18.02.21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16E8D5B7-05AC-48B4-A365-19F7E9DD6A15}"/>
              </a:ext>
            </a:extLst>
          </p:cNvPr>
          <p:cNvSpPr/>
          <p:nvPr/>
        </p:nvSpPr>
        <p:spPr>
          <a:xfrm>
            <a:off x="2276293" y="3855202"/>
            <a:ext cx="7783634" cy="720000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/>
            </a:solidFill>
          </a:ln>
          <a:effectLst>
            <a:innerShdw blurRad="63500" dist="50800" dir="81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Implementierungsphase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FD2042E4-C113-4F47-AE76-13530D7B8DDA}"/>
              </a:ext>
            </a:extLst>
          </p:cNvPr>
          <p:cNvSpPr/>
          <p:nvPr/>
        </p:nvSpPr>
        <p:spPr>
          <a:xfrm>
            <a:off x="3517939" y="2271797"/>
            <a:ext cx="6917816" cy="720000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/>
            </a:solidFill>
          </a:ln>
          <a:effectLst>
            <a:innerShdw blurRad="63500" dist="50800" dir="81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Testing</a:t>
            </a:r>
            <a:r>
              <a:rPr lang="de-DE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 und Revisionsphase</a:t>
            </a: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A655292F-CB47-407C-89C4-7CF8D98E739D}"/>
              </a:ext>
            </a:extLst>
          </p:cNvPr>
          <p:cNvSpPr/>
          <p:nvPr/>
        </p:nvSpPr>
        <p:spPr>
          <a:xfrm>
            <a:off x="3974524" y="1338465"/>
            <a:ext cx="7682518" cy="720000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/>
            </a:solidFill>
          </a:ln>
          <a:effectLst>
            <a:innerShdw blurRad="63500" dist="50800" dir="81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Abschlussphase</a:t>
            </a:r>
          </a:p>
        </p:txBody>
      </p:sp>
      <p:pic>
        <p:nvPicPr>
          <p:cNvPr id="26" name="Grafik 25">
            <a:extLst>
              <a:ext uri="{FF2B5EF4-FFF2-40B4-BE49-F238E27FC236}">
                <a16:creationId xmlns:a16="http://schemas.microsoft.com/office/drawing/2014/main" id="{817EB128-7221-41E0-8707-351D09B344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1512" y="4656699"/>
            <a:ext cx="437147" cy="437147"/>
          </a:xfrm>
          <a:prstGeom prst="rect">
            <a:avLst/>
          </a:prstGeom>
          <a:effectLst>
            <a:outerShdw blurRad="50800" dist="38100" dir="2700000" sx="108000" sy="108000" algn="tl" rotWithShape="0">
              <a:prstClr val="black">
                <a:alpha val="48000"/>
              </a:prstClr>
            </a:outerShdw>
          </a:effectLst>
        </p:spPr>
      </p:pic>
      <p:sp>
        <p:nvSpPr>
          <p:cNvPr id="27" name="Textfeld 26">
            <a:extLst>
              <a:ext uri="{FF2B5EF4-FFF2-40B4-BE49-F238E27FC236}">
                <a16:creationId xmlns:a16="http://schemas.microsoft.com/office/drawing/2014/main" id="{2E198980-5AF4-4FF3-891D-4DDABC518740}"/>
              </a:ext>
            </a:extLst>
          </p:cNvPr>
          <p:cNvSpPr txBox="1"/>
          <p:nvPr/>
        </p:nvSpPr>
        <p:spPr>
          <a:xfrm>
            <a:off x="3030862" y="4695847"/>
            <a:ext cx="4109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Bereit für Implementierung 3.03.21</a:t>
            </a:r>
          </a:p>
        </p:txBody>
      </p:sp>
      <p:pic>
        <p:nvPicPr>
          <p:cNvPr id="28" name="Grafik 27">
            <a:extLst>
              <a:ext uri="{FF2B5EF4-FFF2-40B4-BE49-F238E27FC236}">
                <a16:creationId xmlns:a16="http://schemas.microsoft.com/office/drawing/2014/main" id="{A842D84C-107C-4E67-9A65-9199E33A8B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3086" y="917607"/>
            <a:ext cx="437147" cy="437147"/>
          </a:xfrm>
          <a:prstGeom prst="rect">
            <a:avLst/>
          </a:prstGeom>
          <a:effectLst>
            <a:outerShdw blurRad="50800" dist="38100" dir="2700000" sx="108000" sy="108000" algn="tl" rotWithShape="0">
              <a:prstClr val="black">
                <a:alpha val="48000"/>
              </a:prstClr>
            </a:outerShdw>
          </a:effectLst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9E38388E-522E-4A71-9CC3-5C89246A0C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429" y="5628376"/>
            <a:ext cx="437147" cy="437147"/>
          </a:xfrm>
          <a:prstGeom prst="rect">
            <a:avLst/>
          </a:prstGeom>
          <a:effectLst>
            <a:outerShdw blurRad="50800" dist="38100" dir="2700000" sx="108000" sy="108000" algn="tl" rotWithShape="0">
              <a:prstClr val="black">
                <a:alpha val="48000"/>
              </a:prstClr>
            </a:outerShdw>
          </a:effectLst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6F80040E-C628-4DB6-A770-B53181993F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2438" y="3494009"/>
            <a:ext cx="437147" cy="437147"/>
          </a:xfrm>
          <a:prstGeom prst="rect">
            <a:avLst/>
          </a:prstGeom>
          <a:effectLst>
            <a:outerShdw blurRad="50800" dist="38100" dir="2700000" sx="108000" sy="108000" algn="tl" rotWithShape="0">
              <a:prstClr val="black">
                <a:alpha val="48000"/>
              </a:prstClr>
            </a:outerShdw>
          </a:effectLst>
        </p:spPr>
      </p:pic>
      <p:sp>
        <p:nvSpPr>
          <p:cNvPr id="31" name="Textfeld 30">
            <a:extLst>
              <a:ext uri="{FF2B5EF4-FFF2-40B4-BE49-F238E27FC236}">
                <a16:creationId xmlns:a16="http://schemas.microsoft.com/office/drawing/2014/main" id="{61B60C26-EA58-4B4B-B418-67BF0C9BF2C9}"/>
              </a:ext>
            </a:extLst>
          </p:cNvPr>
          <p:cNvSpPr txBox="1"/>
          <p:nvPr/>
        </p:nvSpPr>
        <p:spPr>
          <a:xfrm>
            <a:off x="5803662" y="3533157"/>
            <a:ext cx="41098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Zwischenpräsentation gehalten 25.3.21</a:t>
            </a:r>
          </a:p>
        </p:txBody>
      </p:sp>
      <p:pic>
        <p:nvPicPr>
          <p:cNvPr id="32" name="Grafik 31">
            <a:extLst>
              <a:ext uri="{FF2B5EF4-FFF2-40B4-BE49-F238E27FC236}">
                <a16:creationId xmlns:a16="http://schemas.microsoft.com/office/drawing/2014/main" id="{91A10F06-46A4-4199-A2D6-E210719968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3189" y="3067237"/>
            <a:ext cx="437147" cy="437147"/>
          </a:xfrm>
          <a:prstGeom prst="rect">
            <a:avLst/>
          </a:prstGeom>
          <a:effectLst>
            <a:outerShdw blurRad="50800" dist="38100" dir="2700000" sx="108000" sy="108000" algn="tl" rotWithShape="0">
              <a:prstClr val="black">
                <a:alpha val="48000"/>
              </a:prstClr>
            </a:outerShdw>
          </a:effectLst>
        </p:spPr>
      </p:pic>
      <p:sp>
        <p:nvSpPr>
          <p:cNvPr id="33" name="Textfeld 32">
            <a:extLst>
              <a:ext uri="{FF2B5EF4-FFF2-40B4-BE49-F238E27FC236}">
                <a16:creationId xmlns:a16="http://schemas.microsoft.com/office/drawing/2014/main" id="{064A4605-7113-431B-BFCE-20F2D770C276}"/>
              </a:ext>
            </a:extLst>
          </p:cNvPr>
          <p:cNvSpPr txBox="1"/>
          <p:nvPr/>
        </p:nvSpPr>
        <p:spPr>
          <a:xfrm>
            <a:off x="7184768" y="3138126"/>
            <a:ext cx="41098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Erste Simulationsdaten bekommen 25.3.21</a:t>
            </a:r>
          </a:p>
        </p:txBody>
      </p:sp>
    </p:spTree>
    <p:extLst>
      <p:ext uri="{BB962C8B-B14F-4D97-AF65-F5344CB8AC3E}">
        <p14:creationId xmlns:p14="http://schemas.microsoft.com/office/powerpoint/2010/main" val="321092940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B8884F62-EE9E-45A7-904C-C24EFC2B99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20680"/>
            <a:ext cx="10515600" cy="1325563"/>
          </a:xfrm>
        </p:spPr>
        <p:txBody>
          <a:bodyPr>
            <a:normAutofit/>
          </a:bodyPr>
          <a:lstStyle/>
          <a:p>
            <a:r>
              <a:rPr lang="de-DE" sz="3600" dirty="0"/>
              <a:t>Arbeitspakete</a:t>
            </a:r>
          </a:p>
        </p:txBody>
      </p:sp>
      <p:pic>
        <p:nvPicPr>
          <p:cNvPr id="26" name="Grafik 25">
            <a:extLst>
              <a:ext uri="{FF2B5EF4-FFF2-40B4-BE49-F238E27FC236}">
                <a16:creationId xmlns:a16="http://schemas.microsoft.com/office/drawing/2014/main" id="{817EB128-7221-41E0-8707-351D09B344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9737" y="-1436472"/>
            <a:ext cx="437147" cy="437147"/>
          </a:xfrm>
          <a:prstGeom prst="rect">
            <a:avLst/>
          </a:prstGeom>
          <a:effectLst>
            <a:outerShdw blurRad="50800" dist="38100" dir="2700000" sx="108000" sy="108000" algn="tl" rotWithShape="0">
              <a:prstClr val="black">
                <a:alpha val="48000"/>
              </a:prstClr>
            </a:outerShdw>
          </a:effectLst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A842D84C-107C-4E67-9A65-9199E33A8B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2707" y="101535"/>
            <a:ext cx="437147" cy="437147"/>
          </a:xfrm>
          <a:prstGeom prst="rect">
            <a:avLst/>
          </a:prstGeom>
          <a:effectLst>
            <a:outerShdw blurRad="50800" dist="38100" dir="2700000" sx="108000" sy="108000" algn="tl" rotWithShape="0">
              <a:prstClr val="black">
                <a:alpha val="48000"/>
              </a:prstClr>
            </a:outerShdw>
          </a:effectLst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9E38388E-522E-4A71-9CC3-5C89246A0C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5407" y="-689517"/>
            <a:ext cx="437147" cy="437147"/>
          </a:xfrm>
          <a:prstGeom prst="rect">
            <a:avLst/>
          </a:prstGeom>
          <a:effectLst>
            <a:outerShdw blurRad="50800" dist="38100" dir="2700000" sx="108000" sy="108000" algn="tl" rotWithShape="0">
              <a:prstClr val="black">
                <a:alpha val="48000"/>
              </a:prstClr>
            </a:outerShdw>
          </a:effectLst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6F80040E-C628-4DB6-A770-B53181993F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1128" y="-1132757"/>
            <a:ext cx="437147" cy="437147"/>
          </a:xfrm>
          <a:prstGeom prst="rect">
            <a:avLst/>
          </a:prstGeom>
          <a:effectLst>
            <a:outerShdw blurRad="50800" dist="38100" dir="2700000" sx="108000" sy="108000" algn="tl" rotWithShape="0">
              <a:prstClr val="black">
                <a:alpha val="48000"/>
              </a:prstClr>
            </a:outerShdw>
          </a:effectLst>
        </p:spPr>
      </p:pic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66612ED7-E34E-4E85-975B-3581BA70B6EC}"/>
              </a:ext>
            </a:extLst>
          </p:cNvPr>
          <p:cNvGraphicFramePr>
            <a:graphicFrameLocks noGrp="1"/>
          </p:cNvGraphicFramePr>
          <p:nvPr/>
        </p:nvGraphicFramePr>
        <p:xfrm>
          <a:off x="4695825" y="470295"/>
          <a:ext cx="6296175" cy="622711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56610">
                  <a:extLst>
                    <a:ext uri="{9D8B030D-6E8A-4147-A177-3AD203B41FA5}">
                      <a16:colId xmlns:a16="http://schemas.microsoft.com/office/drawing/2014/main" val="428620048"/>
                    </a:ext>
                  </a:extLst>
                </a:gridCol>
                <a:gridCol w="1963551">
                  <a:extLst>
                    <a:ext uri="{9D8B030D-6E8A-4147-A177-3AD203B41FA5}">
                      <a16:colId xmlns:a16="http://schemas.microsoft.com/office/drawing/2014/main" val="4258036141"/>
                    </a:ext>
                  </a:extLst>
                </a:gridCol>
                <a:gridCol w="480809">
                  <a:extLst>
                    <a:ext uri="{9D8B030D-6E8A-4147-A177-3AD203B41FA5}">
                      <a16:colId xmlns:a16="http://schemas.microsoft.com/office/drawing/2014/main" val="599935461"/>
                    </a:ext>
                  </a:extLst>
                </a:gridCol>
                <a:gridCol w="637324">
                  <a:extLst>
                    <a:ext uri="{9D8B030D-6E8A-4147-A177-3AD203B41FA5}">
                      <a16:colId xmlns:a16="http://schemas.microsoft.com/office/drawing/2014/main" val="748753072"/>
                    </a:ext>
                  </a:extLst>
                </a:gridCol>
                <a:gridCol w="533759">
                  <a:extLst>
                    <a:ext uri="{9D8B030D-6E8A-4147-A177-3AD203B41FA5}">
                      <a16:colId xmlns:a16="http://schemas.microsoft.com/office/drawing/2014/main" val="3091584340"/>
                    </a:ext>
                  </a:extLst>
                </a:gridCol>
                <a:gridCol w="462061">
                  <a:extLst>
                    <a:ext uri="{9D8B030D-6E8A-4147-A177-3AD203B41FA5}">
                      <a16:colId xmlns:a16="http://schemas.microsoft.com/office/drawing/2014/main" val="757346388"/>
                    </a:ext>
                  </a:extLst>
                </a:gridCol>
                <a:gridCol w="462061">
                  <a:extLst>
                    <a:ext uri="{9D8B030D-6E8A-4147-A177-3AD203B41FA5}">
                      <a16:colId xmlns:a16="http://schemas.microsoft.com/office/drawing/2014/main" val="3996007610"/>
                    </a:ext>
                  </a:extLst>
                </a:gridCol>
              </a:tblGrid>
              <a:tr h="222397">
                <a:tc>
                  <a:txBody>
                    <a:bodyPr/>
                    <a:lstStyle/>
                    <a:p>
                      <a:pPr algn="l" fontAlgn="ctr"/>
                      <a:r>
                        <a:rPr lang="de-DE" sz="11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Implementierungsphase</a:t>
                      </a:r>
                      <a:endParaRPr lang="de-DE" sz="11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851" marR="2590" marT="2590" marB="0" anchor="ctr">
                    <a:solidFill>
                      <a:srgbClr val="E45A6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de-DE" sz="5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solidFill>
                      <a:srgbClr val="E45A6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 dirty="0">
                          <a:solidFill>
                            <a:schemeClr val="bg1"/>
                          </a:solidFill>
                          <a:effectLst/>
                        </a:rPr>
                        <a:t> h geplant</a:t>
                      </a:r>
                      <a:endParaRPr lang="de-DE" sz="5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solidFill>
                      <a:srgbClr val="E45A6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 dirty="0">
                          <a:solidFill>
                            <a:schemeClr val="bg1"/>
                          </a:solidFill>
                          <a:effectLst/>
                        </a:rPr>
                        <a:t>h tatsächlich </a:t>
                      </a:r>
                      <a:endParaRPr lang="de-DE" sz="5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solidFill>
                      <a:srgbClr val="E45A6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 dirty="0">
                          <a:solidFill>
                            <a:schemeClr val="bg1"/>
                          </a:solidFill>
                          <a:effectLst/>
                        </a:rPr>
                        <a:t> Fortschritt</a:t>
                      </a:r>
                      <a:endParaRPr lang="de-DE" sz="5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solidFill>
                      <a:srgbClr val="E45A6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 dirty="0">
                          <a:solidFill>
                            <a:schemeClr val="bg1"/>
                          </a:solidFill>
                          <a:effectLst/>
                        </a:rPr>
                        <a:t>Start </a:t>
                      </a:r>
                      <a:endParaRPr lang="de-DE" sz="5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solidFill>
                      <a:srgbClr val="E45A6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 dirty="0">
                          <a:solidFill>
                            <a:schemeClr val="bg1"/>
                          </a:solidFill>
                          <a:effectLst/>
                        </a:rPr>
                        <a:t> Ende</a:t>
                      </a:r>
                      <a:endParaRPr lang="de-DE" sz="5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solidFill>
                      <a:srgbClr val="E45A6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2445338"/>
                  </a:ext>
                </a:extLst>
              </a:tr>
              <a:tr h="222397">
                <a:tc>
                  <a:txBody>
                    <a:bodyPr/>
                    <a:lstStyle/>
                    <a:p>
                      <a:pPr algn="l" fontAlgn="ctr"/>
                      <a:r>
                        <a:rPr lang="de-DE" sz="700" u="none" strike="noStrike" dirty="0">
                          <a:solidFill>
                            <a:schemeClr val="tx1"/>
                          </a:solidFill>
                          <a:effectLst/>
                        </a:rPr>
                        <a:t>Ansprechpartner Gruppe Börse</a:t>
                      </a:r>
                      <a:endParaRPr lang="de-DE" sz="7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02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 dirty="0">
                          <a:solidFill>
                            <a:schemeClr val="tx1"/>
                          </a:solidFill>
                          <a:effectLst/>
                        </a:rPr>
                        <a:t>Nicolas </a:t>
                      </a:r>
                      <a:r>
                        <a:rPr lang="de-DE" sz="5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Fürhaupter</a:t>
                      </a:r>
                      <a:endParaRPr lang="de-DE" sz="5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>
                          <a:solidFill>
                            <a:schemeClr val="tx1"/>
                          </a:solidFill>
                          <a:effectLst/>
                        </a:rPr>
                        <a:t>10</a:t>
                      </a:r>
                      <a:endParaRPr lang="de-DE" sz="5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>
                          <a:solidFill>
                            <a:schemeClr val="tx1"/>
                          </a:solidFill>
                          <a:effectLst/>
                        </a:rPr>
                        <a:t>10</a:t>
                      </a:r>
                      <a:endParaRPr lang="de-DE" sz="5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>
                          <a:solidFill>
                            <a:schemeClr val="tx1"/>
                          </a:solidFill>
                          <a:effectLst/>
                        </a:rPr>
                        <a:t>100%</a:t>
                      </a:r>
                      <a:endParaRPr lang="de-DE" sz="5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>
                          <a:solidFill>
                            <a:schemeClr val="tx1"/>
                          </a:solidFill>
                          <a:effectLst/>
                        </a:rPr>
                        <a:t>1.3.21</a:t>
                      </a:r>
                      <a:endParaRPr lang="de-DE" sz="5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 dirty="0">
                          <a:solidFill>
                            <a:schemeClr val="tx1"/>
                          </a:solidFill>
                          <a:effectLst/>
                        </a:rPr>
                        <a:t>28.4.21</a:t>
                      </a:r>
                      <a:endParaRPr lang="de-DE" sz="5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48422595"/>
                  </a:ext>
                </a:extLst>
              </a:tr>
              <a:tr h="222397">
                <a:tc>
                  <a:txBody>
                    <a:bodyPr/>
                    <a:lstStyle/>
                    <a:p>
                      <a:pPr algn="l" fontAlgn="ctr"/>
                      <a:r>
                        <a:rPr lang="de-DE" sz="700" u="none" strike="noStrike" dirty="0">
                          <a:solidFill>
                            <a:schemeClr val="tx1"/>
                          </a:solidFill>
                          <a:effectLst/>
                        </a:rPr>
                        <a:t>High Level Design (Technologieauswahl)</a:t>
                      </a:r>
                      <a:endParaRPr lang="de-DE" sz="7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02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>
                          <a:solidFill>
                            <a:schemeClr val="tx1"/>
                          </a:solidFill>
                          <a:effectLst/>
                        </a:rPr>
                        <a:t>Timo Scheuermann</a:t>
                      </a:r>
                      <a:endParaRPr lang="de-DE" sz="5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endParaRPr lang="de-DE" sz="5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endParaRPr lang="de-DE" sz="5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>
                          <a:solidFill>
                            <a:schemeClr val="tx1"/>
                          </a:solidFill>
                          <a:effectLst/>
                        </a:rPr>
                        <a:t>100%</a:t>
                      </a:r>
                      <a:endParaRPr lang="de-DE" sz="5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>
                          <a:solidFill>
                            <a:schemeClr val="tx1"/>
                          </a:solidFill>
                          <a:effectLst/>
                        </a:rPr>
                        <a:t>1.3.21</a:t>
                      </a:r>
                      <a:endParaRPr lang="de-DE" sz="5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 dirty="0">
                          <a:solidFill>
                            <a:schemeClr val="tx1"/>
                          </a:solidFill>
                          <a:effectLst/>
                        </a:rPr>
                        <a:t>2.3.21</a:t>
                      </a:r>
                      <a:endParaRPr lang="de-DE" sz="5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2442188"/>
                  </a:ext>
                </a:extLst>
              </a:tr>
              <a:tr h="222397">
                <a:tc>
                  <a:txBody>
                    <a:bodyPr/>
                    <a:lstStyle/>
                    <a:p>
                      <a:pPr algn="l" fontAlgn="ctr"/>
                      <a:r>
                        <a:rPr lang="de-DE" sz="700" u="none" strike="noStrike" dirty="0">
                          <a:solidFill>
                            <a:schemeClr val="tx1"/>
                          </a:solidFill>
                          <a:effectLst/>
                        </a:rPr>
                        <a:t>Datenmodell erstellen</a:t>
                      </a:r>
                      <a:endParaRPr lang="de-DE" sz="7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02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>
                          <a:solidFill>
                            <a:schemeClr val="tx1"/>
                          </a:solidFill>
                          <a:effectLst/>
                        </a:rPr>
                        <a:t>Timo Scheuermann, Jan Eger, Velichka Popp, Jeannine Bertrand</a:t>
                      </a:r>
                      <a:endParaRPr lang="de-DE" sz="5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de-DE" sz="5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de-DE" sz="5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>
                          <a:solidFill>
                            <a:schemeClr val="tx1"/>
                          </a:solidFill>
                          <a:effectLst/>
                        </a:rPr>
                        <a:t>100%</a:t>
                      </a:r>
                      <a:endParaRPr lang="de-DE" sz="5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>
                          <a:solidFill>
                            <a:schemeClr val="tx1"/>
                          </a:solidFill>
                          <a:effectLst/>
                        </a:rPr>
                        <a:t>3.3.21</a:t>
                      </a:r>
                      <a:endParaRPr lang="de-DE" sz="5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>
                          <a:solidFill>
                            <a:schemeClr val="tx1"/>
                          </a:solidFill>
                          <a:effectLst/>
                        </a:rPr>
                        <a:t>4.3.21</a:t>
                      </a:r>
                      <a:endParaRPr lang="de-DE" sz="5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0694407"/>
                  </a:ext>
                </a:extLst>
              </a:tr>
              <a:tr h="222397">
                <a:tc>
                  <a:txBody>
                    <a:bodyPr/>
                    <a:lstStyle/>
                    <a:p>
                      <a:pPr algn="l" fontAlgn="ctr"/>
                      <a:r>
                        <a:rPr lang="de-DE" sz="1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Broker</a:t>
                      </a:r>
                    </a:p>
                  </a:txBody>
                  <a:tcPr marL="77702" marR="2590" marT="2590" marB="0" anchor="ctr">
                    <a:solidFill>
                      <a:srgbClr val="F2DB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de-DE" sz="5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solidFill>
                      <a:srgbClr val="F2DB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de-DE" sz="5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solidFill>
                      <a:srgbClr val="F2DB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de-DE" sz="5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solidFill>
                      <a:srgbClr val="F2DB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de-DE" sz="5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solidFill>
                      <a:srgbClr val="F2DB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de-DE" sz="5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solidFill>
                      <a:srgbClr val="F2DB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de-DE" sz="5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solidFill>
                      <a:srgbClr val="F2DB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0653460"/>
                  </a:ext>
                </a:extLst>
              </a:tr>
              <a:tr h="222397">
                <a:tc>
                  <a:txBody>
                    <a:bodyPr/>
                    <a:lstStyle/>
                    <a:p>
                      <a:pPr marL="171450" indent="-1714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de-DE" sz="7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Authentification</a:t>
                      </a:r>
                      <a:endParaRPr lang="de-DE" sz="7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02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 dirty="0">
                          <a:solidFill>
                            <a:schemeClr val="tx1"/>
                          </a:solidFill>
                          <a:effectLst/>
                        </a:rPr>
                        <a:t>Timo Scheuermann</a:t>
                      </a:r>
                      <a:endParaRPr lang="de-DE" sz="5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de-DE" sz="5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de-DE" sz="5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>
                          <a:solidFill>
                            <a:schemeClr val="tx1"/>
                          </a:solidFill>
                          <a:effectLst/>
                        </a:rPr>
                        <a:t>100%</a:t>
                      </a:r>
                      <a:endParaRPr lang="de-DE" sz="5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>
                          <a:solidFill>
                            <a:schemeClr val="tx1"/>
                          </a:solidFill>
                          <a:effectLst/>
                        </a:rPr>
                        <a:t>1.3.21</a:t>
                      </a:r>
                      <a:endParaRPr lang="de-DE" sz="5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>
                          <a:solidFill>
                            <a:schemeClr val="tx1"/>
                          </a:solidFill>
                          <a:effectLst/>
                        </a:rPr>
                        <a:t>1.3.21</a:t>
                      </a:r>
                      <a:endParaRPr lang="de-DE" sz="5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8368879"/>
                  </a:ext>
                </a:extLst>
              </a:tr>
              <a:tr h="222397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de-DE" sz="1000" b="1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Market</a:t>
                      </a:r>
                    </a:p>
                  </a:txBody>
                  <a:tcPr marL="77702" marR="2590" marT="2590" marB="0" anchor="ctr">
                    <a:solidFill>
                      <a:srgbClr val="F2DB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de-DE" sz="5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solidFill>
                      <a:srgbClr val="F2DB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de-DE" sz="5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solidFill>
                      <a:srgbClr val="F2DB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de-DE" sz="5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solidFill>
                      <a:srgbClr val="F2DB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de-DE" sz="5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solidFill>
                      <a:srgbClr val="F2DB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de-DE" sz="5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solidFill>
                      <a:srgbClr val="F2DB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de-DE" sz="5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solidFill>
                      <a:srgbClr val="F2DB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5743605"/>
                  </a:ext>
                </a:extLst>
              </a:tr>
              <a:tr h="222397">
                <a:tc>
                  <a:txBody>
                    <a:bodyPr/>
                    <a:lstStyle/>
                    <a:p>
                      <a:pPr marL="171450" indent="-1714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de-DE" sz="700" u="none" strike="noStrike" dirty="0">
                          <a:solidFill>
                            <a:schemeClr val="tx1"/>
                          </a:solidFill>
                          <a:effectLst/>
                        </a:rPr>
                        <a:t>Marktunterbrechung konzipieren und implementieren</a:t>
                      </a:r>
                      <a:endParaRPr lang="de-DE" sz="7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02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>
                          <a:solidFill>
                            <a:schemeClr val="tx1"/>
                          </a:solidFill>
                          <a:effectLst/>
                        </a:rPr>
                        <a:t>Timo Scheuermann</a:t>
                      </a:r>
                      <a:endParaRPr lang="de-DE" sz="5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>
                          <a:solidFill>
                            <a:schemeClr val="tx1"/>
                          </a:solidFill>
                          <a:effectLst/>
                        </a:rPr>
                        <a:t>0,5</a:t>
                      </a:r>
                      <a:endParaRPr lang="de-DE" sz="5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>
                          <a:solidFill>
                            <a:schemeClr val="tx1"/>
                          </a:solidFill>
                          <a:effectLst/>
                        </a:rPr>
                        <a:t>0,5</a:t>
                      </a:r>
                      <a:endParaRPr lang="de-DE" sz="5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>
                          <a:solidFill>
                            <a:schemeClr val="tx1"/>
                          </a:solidFill>
                          <a:effectLst/>
                        </a:rPr>
                        <a:t>100%</a:t>
                      </a:r>
                      <a:endParaRPr lang="de-DE" sz="5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>
                          <a:solidFill>
                            <a:schemeClr val="tx1"/>
                          </a:solidFill>
                          <a:effectLst/>
                        </a:rPr>
                        <a:t>16.4.21</a:t>
                      </a:r>
                      <a:endParaRPr lang="de-DE" sz="5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16.4.21</a:t>
                      </a:r>
                      <a:endParaRPr lang="de-DE" sz="5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44594588"/>
                  </a:ext>
                </a:extLst>
              </a:tr>
              <a:tr h="222397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de-DE" sz="1000" b="1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Order</a:t>
                      </a:r>
                    </a:p>
                  </a:txBody>
                  <a:tcPr marL="77702" marR="2590" marT="2590" marB="0" anchor="ctr">
                    <a:solidFill>
                      <a:srgbClr val="F2DB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de-DE" sz="5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solidFill>
                      <a:srgbClr val="F2DB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de-DE" sz="5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solidFill>
                      <a:srgbClr val="F2DB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de-DE" sz="5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solidFill>
                      <a:srgbClr val="F2DB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de-DE" sz="5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solidFill>
                      <a:srgbClr val="F2DB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de-DE" sz="5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solidFill>
                      <a:srgbClr val="F2DB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de-DE" sz="5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solidFill>
                      <a:srgbClr val="F2DB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120890"/>
                  </a:ext>
                </a:extLst>
              </a:tr>
              <a:tr h="222397">
                <a:tc>
                  <a:txBody>
                    <a:bodyPr/>
                    <a:lstStyle/>
                    <a:p>
                      <a:pPr marL="171450" indent="-1714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de-DE" sz="700" u="none" strike="noStrike" dirty="0">
                          <a:solidFill>
                            <a:schemeClr val="tx1"/>
                          </a:solidFill>
                          <a:effectLst/>
                        </a:rPr>
                        <a:t>Sortieralgorithmus schreiben</a:t>
                      </a:r>
                      <a:endParaRPr lang="de-DE" sz="7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02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 dirty="0">
                          <a:solidFill>
                            <a:schemeClr val="tx1"/>
                          </a:solidFill>
                          <a:effectLst/>
                        </a:rPr>
                        <a:t>Jeannine Bertrand, Jan Eger, Timo Scheuermann, Nicolas </a:t>
                      </a:r>
                      <a:r>
                        <a:rPr lang="de-DE" sz="5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Fürhaupter</a:t>
                      </a:r>
                      <a:r>
                        <a:rPr lang="de-DE" sz="500" u="none" strike="noStrike" dirty="0">
                          <a:solidFill>
                            <a:schemeClr val="tx1"/>
                          </a:solidFill>
                          <a:effectLst/>
                        </a:rPr>
                        <a:t>, Velichka Popp</a:t>
                      </a:r>
                      <a:endParaRPr lang="de-DE" sz="5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  <a:endParaRPr lang="de-DE" sz="5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>
                          <a:solidFill>
                            <a:schemeClr val="tx1"/>
                          </a:solidFill>
                          <a:effectLst/>
                        </a:rPr>
                        <a:t>8</a:t>
                      </a:r>
                      <a:endParaRPr lang="de-DE" sz="5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>
                          <a:solidFill>
                            <a:schemeClr val="tx1"/>
                          </a:solidFill>
                          <a:effectLst/>
                        </a:rPr>
                        <a:t>100%</a:t>
                      </a:r>
                      <a:endParaRPr lang="de-DE" sz="5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>
                          <a:solidFill>
                            <a:schemeClr val="tx1"/>
                          </a:solidFill>
                          <a:effectLst/>
                        </a:rPr>
                        <a:t>5.3.21</a:t>
                      </a:r>
                      <a:endParaRPr lang="de-DE" sz="5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 dirty="0">
                          <a:solidFill>
                            <a:schemeClr val="tx1"/>
                          </a:solidFill>
                          <a:effectLst/>
                        </a:rPr>
                        <a:t>9.3.21</a:t>
                      </a:r>
                      <a:endParaRPr lang="de-DE" sz="5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3460365"/>
                  </a:ext>
                </a:extLst>
              </a:tr>
              <a:tr h="222397">
                <a:tc>
                  <a:txBody>
                    <a:bodyPr/>
                    <a:lstStyle/>
                    <a:p>
                      <a:pPr marL="171450" indent="-1714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de-DE" sz="7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Matchingalgorithmus</a:t>
                      </a:r>
                      <a:r>
                        <a:rPr lang="de-DE" sz="700" u="none" strike="noStrike" dirty="0">
                          <a:solidFill>
                            <a:schemeClr val="tx1"/>
                          </a:solidFill>
                          <a:effectLst/>
                        </a:rPr>
                        <a:t> schreiben</a:t>
                      </a:r>
                      <a:endParaRPr lang="de-DE" sz="7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02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 dirty="0">
                          <a:solidFill>
                            <a:schemeClr val="tx1"/>
                          </a:solidFill>
                          <a:effectLst/>
                        </a:rPr>
                        <a:t>Jeannine Bertrand, Jan Eger, Timo Scheuermann, Nicolas </a:t>
                      </a:r>
                      <a:r>
                        <a:rPr lang="de-DE" sz="5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Fürhaupter</a:t>
                      </a:r>
                      <a:r>
                        <a:rPr lang="de-DE" sz="500" u="none" strike="noStrike" dirty="0">
                          <a:solidFill>
                            <a:schemeClr val="tx1"/>
                          </a:solidFill>
                          <a:effectLst/>
                        </a:rPr>
                        <a:t>, Velichka Popp</a:t>
                      </a:r>
                      <a:endParaRPr lang="de-DE" sz="5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>
                          <a:solidFill>
                            <a:schemeClr val="tx1"/>
                          </a:solidFill>
                          <a:effectLst/>
                        </a:rPr>
                        <a:t>100</a:t>
                      </a:r>
                      <a:endParaRPr lang="de-DE" sz="5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>
                          <a:solidFill>
                            <a:schemeClr val="tx1"/>
                          </a:solidFill>
                          <a:effectLst/>
                        </a:rPr>
                        <a:t>130</a:t>
                      </a:r>
                      <a:endParaRPr lang="de-DE" sz="5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>
                          <a:solidFill>
                            <a:schemeClr val="tx1"/>
                          </a:solidFill>
                          <a:effectLst/>
                        </a:rPr>
                        <a:t>100%</a:t>
                      </a:r>
                      <a:endParaRPr lang="de-DE" sz="5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>
                          <a:solidFill>
                            <a:schemeClr val="tx1"/>
                          </a:solidFill>
                          <a:effectLst/>
                        </a:rPr>
                        <a:t>6.3.21</a:t>
                      </a:r>
                      <a:endParaRPr lang="de-DE" sz="5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>
                          <a:solidFill>
                            <a:schemeClr val="tx1"/>
                          </a:solidFill>
                          <a:effectLst/>
                        </a:rPr>
                        <a:t>20.3.21</a:t>
                      </a:r>
                      <a:endParaRPr lang="de-DE" sz="5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1669192"/>
                  </a:ext>
                </a:extLst>
              </a:tr>
              <a:tr h="222397">
                <a:tc>
                  <a:txBody>
                    <a:bodyPr/>
                    <a:lstStyle/>
                    <a:p>
                      <a:pPr marL="171450" indent="-1714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de-DE" sz="7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Matchingalgorithmus</a:t>
                      </a:r>
                      <a:r>
                        <a:rPr lang="de-DE" sz="700" u="none" strike="noStrike" dirty="0">
                          <a:solidFill>
                            <a:schemeClr val="tx1"/>
                          </a:solidFill>
                          <a:effectLst/>
                        </a:rPr>
                        <a:t> optimieren</a:t>
                      </a:r>
                      <a:endParaRPr lang="de-DE" sz="7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02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>
                          <a:solidFill>
                            <a:schemeClr val="tx1"/>
                          </a:solidFill>
                          <a:effectLst/>
                        </a:rPr>
                        <a:t>Jeannine Bertrand, Jan Eger, Timo Scheuermann, Nicolas Fürhaupter, Velichka Popp</a:t>
                      </a:r>
                      <a:endParaRPr lang="de-DE" sz="5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>
                          <a:solidFill>
                            <a:schemeClr val="tx1"/>
                          </a:solidFill>
                          <a:effectLst/>
                        </a:rPr>
                        <a:t>10</a:t>
                      </a:r>
                      <a:endParaRPr lang="de-DE" sz="5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>
                          <a:solidFill>
                            <a:schemeClr val="tx1"/>
                          </a:solidFill>
                          <a:effectLst/>
                        </a:rPr>
                        <a:t>20</a:t>
                      </a:r>
                      <a:endParaRPr lang="de-DE" sz="5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>
                          <a:solidFill>
                            <a:schemeClr val="tx1"/>
                          </a:solidFill>
                          <a:effectLst/>
                        </a:rPr>
                        <a:t>100%</a:t>
                      </a:r>
                      <a:endParaRPr lang="de-DE" sz="5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>
                          <a:solidFill>
                            <a:schemeClr val="tx1"/>
                          </a:solidFill>
                          <a:effectLst/>
                        </a:rPr>
                        <a:t>1.4.21</a:t>
                      </a:r>
                      <a:endParaRPr lang="de-DE" sz="5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>
                          <a:solidFill>
                            <a:schemeClr val="tx1"/>
                          </a:solidFill>
                          <a:effectLst/>
                        </a:rPr>
                        <a:t>20.4.21</a:t>
                      </a:r>
                      <a:endParaRPr lang="de-DE" sz="5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7941997"/>
                  </a:ext>
                </a:extLst>
              </a:tr>
              <a:tr h="222397">
                <a:tc>
                  <a:txBody>
                    <a:bodyPr/>
                    <a:lstStyle/>
                    <a:p>
                      <a:pPr marL="171450" indent="-1714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de-DE" sz="700" u="none" strike="noStrike" dirty="0">
                          <a:solidFill>
                            <a:schemeClr val="tx1"/>
                          </a:solidFill>
                          <a:effectLst/>
                        </a:rPr>
                        <a:t>Order Modul abgeschlossen</a:t>
                      </a:r>
                      <a:endParaRPr lang="de-DE" sz="7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02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de-DE" sz="5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de-DE" sz="5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de-DE" sz="5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de-DE" sz="5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>
                          <a:solidFill>
                            <a:schemeClr val="tx1"/>
                          </a:solidFill>
                          <a:effectLst/>
                        </a:rPr>
                        <a:t>20.4.21</a:t>
                      </a:r>
                      <a:endParaRPr lang="de-DE" sz="5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>
                          <a:solidFill>
                            <a:schemeClr val="tx1"/>
                          </a:solidFill>
                          <a:effectLst/>
                        </a:rPr>
                        <a:t>20.4.21</a:t>
                      </a:r>
                      <a:endParaRPr lang="de-DE" sz="5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7428537"/>
                  </a:ext>
                </a:extLst>
              </a:tr>
              <a:tr h="222397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de-DE" sz="1000" b="1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Share</a:t>
                      </a:r>
                    </a:p>
                  </a:txBody>
                  <a:tcPr marL="77702" marR="2590" marT="2590" marB="0" anchor="ctr">
                    <a:solidFill>
                      <a:srgbClr val="F2DB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de-DE" sz="5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solidFill>
                      <a:srgbClr val="F2DB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de-DE" sz="5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solidFill>
                      <a:srgbClr val="F2DB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de-DE" sz="5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solidFill>
                      <a:srgbClr val="F2DB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de-DE" sz="5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solidFill>
                      <a:srgbClr val="F2DB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de-DE" sz="5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solidFill>
                      <a:srgbClr val="F2DB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de-DE" sz="5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solidFill>
                      <a:srgbClr val="F2DB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8351399"/>
                  </a:ext>
                </a:extLst>
              </a:tr>
              <a:tr h="222397">
                <a:tc>
                  <a:txBody>
                    <a:bodyPr/>
                    <a:lstStyle/>
                    <a:p>
                      <a:pPr marL="171450" indent="-1714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de-DE" sz="700" u="none" strike="noStrike" dirty="0">
                          <a:solidFill>
                            <a:schemeClr val="tx1"/>
                          </a:solidFill>
                          <a:effectLst/>
                        </a:rPr>
                        <a:t>Datenschemas spezifizieren und vervollständigen</a:t>
                      </a:r>
                      <a:endParaRPr lang="de-DE" sz="7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02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>
                          <a:solidFill>
                            <a:schemeClr val="tx1"/>
                          </a:solidFill>
                          <a:effectLst/>
                        </a:rPr>
                        <a:t>Timo Scheuermann, Jan Eger</a:t>
                      </a:r>
                      <a:endParaRPr lang="de-DE" sz="5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>
                          <a:solidFill>
                            <a:schemeClr val="tx1"/>
                          </a:solidFill>
                          <a:effectLst/>
                        </a:rPr>
                        <a:t>10</a:t>
                      </a:r>
                      <a:endParaRPr lang="de-DE" sz="5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>
                          <a:solidFill>
                            <a:schemeClr val="tx1"/>
                          </a:solidFill>
                          <a:effectLst/>
                        </a:rPr>
                        <a:t>12</a:t>
                      </a:r>
                      <a:endParaRPr lang="de-DE" sz="5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>
                          <a:solidFill>
                            <a:schemeClr val="tx1"/>
                          </a:solidFill>
                          <a:effectLst/>
                        </a:rPr>
                        <a:t>100%</a:t>
                      </a:r>
                      <a:endParaRPr lang="de-DE" sz="5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>
                          <a:solidFill>
                            <a:schemeClr val="tx1"/>
                          </a:solidFill>
                          <a:effectLst/>
                        </a:rPr>
                        <a:t>15.3.21</a:t>
                      </a:r>
                      <a:endParaRPr lang="de-DE" sz="5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18.3.21</a:t>
                      </a:r>
                      <a:endParaRPr lang="de-DE" sz="5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3193342"/>
                  </a:ext>
                </a:extLst>
              </a:tr>
              <a:tr h="222397">
                <a:tc>
                  <a:txBody>
                    <a:bodyPr/>
                    <a:lstStyle/>
                    <a:p>
                      <a:pPr marL="171450" indent="-1714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de-DE" sz="700" u="none" strike="noStrike" dirty="0">
                          <a:solidFill>
                            <a:schemeClr val="tx1"/>
                          </a:solidFill>
                          <a:effectLst/>
                        </a:rPr>
                        <a:t>Dynamische Anzeige des aktuellen Aktienkurses</a:t>
                      </a:r>
                      <a:endParaRPr lang="de-DE" sz="7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02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>
                          <a:solidFill>
                            <a:schemeClr val="tx1"/>
                          </a:solidFill>
                          <a:effectLst/>
                        </a:rPr>
                        <a:t>Timo Scheuermann</a:t>
                      </a:r>
                      <a:endParaRPr lang="de-DE" sz="5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de-DE" sz="5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de-DE" sz="5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>
                          <a:solidFill>
                            <a:schemeClr val="tx1"/>
                          </a:solidFill>
                          <a:effectLst/>
                        </a:rPr>
                        <a:t>100%</a:t>
                      </a:r>
                      <a:endParaRPr lang="de-DE" sz="5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>
                          <a:solidFill>
                            <a:schemeClr val="tx1"/>
                          </a:solidFill>
                          <a:effectLst/>
                        </a:rPr>
                        <a:t>17.3.21</a:t>
                      </a:r>
                      <a:endParaRPr lang="de-DE" sz="5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>
                          <a:solidFill>
                            <a:schemeClr val="tx1"/>
                          </a:solidFill>
                          <a:effectLst/>
                        </a:rPr>
                        <a:t>22.3.21</a:t>
                      </a:r>
                      <a:endParaRPr lang="de-DE" sz="5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42459720"/>
                  </a:ext>
                </a:extLst>
              </a:tr>
              <a:tr h="222397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de-DE" sz="1000" b="1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Queue</a:t>
                      </a:r>
                    </a:p>
                  </a:txBody>
                  <a:tcPr marL="77702" marR="2590" marT="2590" marB="0" anchor="ctr">
                    <a:solidFill>
                      <a:srgbClr val="F2DB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de-DE" sz="5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solidFill>
                      <a:srgbClr val="F2DB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de-DE" sz="5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solidFill>
                      <a:srgbClr val="F2DB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de-DE" sz="5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solidFill>
                      <a:srgbClr val="F2DB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de-DE" sz="5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solidFill>
                      <a:srgbClr val="F2DB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de-DE" sz="5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solidFill>
                      <a:srgbClr val="F2DB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de-DE" sz="5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solidFill>
                      <a:srgbClr val="F2DB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0351399"/>
                  </a:ext>
                </a:extLst>
              </a:tr>
              <a:tr h="222397">
                <a:tc>
                  <a:txBody>
                    <a:bodyPr/>
                    <a:lstStyle/>
                    <a:p>
                      <a:pPr marL="171450" indent="-1714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de-DE" sz="700" u="none" strike="noStrike" dirty="0">
                          <a:solidFill>
                            <a:schemeClr val="tx1"/>
                          </a:solidFill>
                          <a:effectLst/>
                        </a:rPr>
                        <a:t>Jobs erstellen und implementieren</a:t>
                      </a:r>
                      <a:endParaRPr lang="de-DE" sz="7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02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>
                          <a:solidFill>
                            <a:schemeClr val="tx1"/>
                          </a:solidFill>
                          <a:effectLst/>
                        </a:rPr>
                        <a:t>Timo Scheuermann</a:t>
                      </a:r>
                      <a:endParaRPr lang="de-DE" sz="5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>
                          <a:solidFill>
                            <a:schemeClr val="tx1"/>
                          </a:solidFill>
                          <a:effectLst/>
                        </a:rPr>
                        <a:t>9</a:t>
                      </a:r>
                      <a:endParaRPr lang="de-DE" sz="5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>
                          <a:solidFill>
                            <a:schemeClr val="tx1"/>
                          </a:solidFill>
                          <a:effectLst/>
                        </a:rPr>
                        <a:t>9</a:t>
                      </a:r>
                      <a:endParaRPr lang="de-DE" sz="5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>
                          <a:solidFill>
                            <a:schemeClr val="tx1"/>
                          </a:solidFill>
                          <a:effectLst/>
                        </a:rPr>
                        <a:t>100%</a:t>
                      </a:r>
                      <a:endParaRPr lang="de-DE" sz="5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>
                          <a:solidFill>
                            <a:schemeClr val="tx1"/>
                          </a:solidFill>
                          <a:effectLst/>
                        </a:rPr>
                        <a:t>11.3.21</a:t>
                      </a:r>
                      <a:endParaRPr lang="de-DE" sz="5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19.3.21</a:t>
                      </a:r>
                      <a:endParaRPr lang="de-DE" sz="5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1847482"/>
                  </a:ext>
                </a:extLst>
              </a:tr>
              <a:tr h="222397">
                <a:tc>
                  <a:txBody>
                    <a:bodyPr/>
                    <a:lstStyle/>
                    <a:p>
                      <a:pPr marL="171450" indent="-1714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de-DE" sz="700" u="none" strike="noStrike" dirty="0">
                          <a:solidFill>
                            <a:schemeClr val="tx1"/>
                          </a:solidFill>
                          <a:effectLst/>
                        </a:rPr>
                        <a:t>Visualisierung der Arbeitsweise von Jobs</a:t>
                      </a:r>
                      <a:endParaRPr lang="de-DE" sz="7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02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>
                          <a:solidFill>
                            <a:schemeClr val="tx1"/>
                          </a:solidFill>
                          <a:effectLst/>
                        </a:rPr>
                        <a:t>Timo Scheuermann</a:t>
                      </a:r>
                      <a:endParaRPr lang="de-DE" sz="5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de-DE" sz="5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de-DE" sz="5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>
                          <a:solidFill>
                            <a:schemeClr val="tx1"/>
                          </a:solidFill>
                          <a:effectLst/>
                        </a:rPr>
                        <a:t>100%</a:t>
                      </a:r>
                      <a:endParaRPr lang="de-DE" sz="5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>
                          <a:solidFill>
                            <a:schemeClr val="tx1"/>
                          </a:solidFill>
                          <a:effectLst/>
                        </a:rPr>
                        <a:t>17.3.21</a:t>
                      </a:r>
                      <a:endParaRPr lang="de-DE" sz="5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>
                          <a:solidFill>
                            <a:schemeClr val="tx1"/>
                          </a:solidFill>
                          <a:effectLst/>
                        </a:rPr>
                        <a:t>19.3.21</a:t>
                      </a:r>
                      <a:endParaRPr lang="de-DE" sz="5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351524"/>
                  </a:ext>
                </a:extLst>
              </a:tr>
              <a:tr h="222397">
                <a:tc>
                  <a:txBody>
                    <a:bodyPr/>
                    <a:lstStyle/>
                    <a:p>
                      <a:pPr marL="171450" indent="-1714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de-DE" sz="700" u="none" strike="noStrike" dirty="0">
                          <a:solidFill>
                            <a:schemeClr val="tx1"/>
                          </a:solidFill>
                          <a:effectLst/>
                        </a:rPr>
                        <a:t>Queue &amp; Shares implementiert</a:t>
                      </a:r>
                      <a:endParaRPr lang="de-DE" sz="7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02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de-DE" sz="5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de-DE" sz="5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de-DE" sz="5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de-DE" sz="5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>
                          <a:solidFill>
                            <a:schemeClr val="tx1"/>
                          </a:solidFill>
                          <a:effectLst/>
                        </a:rPr>
                        <a:t>22.3.21</a:t>
                      </a:r>
                      <a:endParaRPr lang="de-DE" sz="5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>
                          <a:solidFill>
                            <a:schemeClr val="tx1"/>
                          </a:solidFill>
                          <a:effectLst/>
                        </a:rPr>
                        <a:t>22.3.21</a:t>
                      </a:r>
                      <a:endParaRPr lang="de-DE" sz="5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3278942"/>
                  </a:ext>
                </a:extLst>
              </a:tr>
              <a:tr h="222397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de-DE" sz="1000" b="1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Clearing &amp; </a:t>
                      </a:r>
                      <a:r>
                        <a:rPr lang="de-DE" sz="1000" b="1" u="none" strike="noStrike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Invoice</a:t>
                      </a:r>
                      <a:endParaRPr lang="de-DE" sz="1000" b="1" u="none" strike="noStrike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7702" marR="2590" marT="2590" marB="0" anchor="ctr">
                    <a:solidFill>
                      <a:srgbClr val="F2DB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de-DE" sz="5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solidFill>
                      <a:srgbClr val="F2DB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de-DE" sz="5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solidFill>
                      <a:srgbClr val="F2DB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de-DE" sz="5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solidFill>
                      <a:srgbClr val="F2DB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de-DE" sz="5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solidFill>
                      <a:srgbClr val="F2DB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de-DE" sz="5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solidFill>
                      <a:srgbClr val="F2DB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de-DE" sz="5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solidFill>
                      <a:srgbClr val="F2DB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4333014"/>
                  </a:ext>
                </a:extLst>
              </a:tr>
              <a:tr h="222397">
                <a:tc>
                  <a:txBody>
                    <a:bodyPr/>
                    <a:lstStyle/>
                    <a:p>
                      <a:pPr marL="171450" indent="-1714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de-DE" sz="700" u="none" strike="noStrike" dirty="0">
                          <a:solidFill>
                            <a:schemeClr val="tx1"/>
                          </a:solidFill>
                          <a:effectLst/>
                        </a:rPr>
                        <a:t>Clearingbericht Konzept erstellen</a:t>
                      </a:r>
                      <a:endParaRPr lang="de-DE" sz="7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02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>
                          <a:solidFill>
                            <a:schemeClr val="tx1"/>
                          </a:solidFill>
                          <a:effectLst/>
                        </a:rPr>
                        <a:t>Timo Scheuermann, Jan Eger, Velichka Popp</a:t>
                      </a:r>
                      <a:endParaRPr lang="de-DE" sz="5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de-DE" sz="5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de-DE" sz="5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>
                          <a:solidFill>
                            <a:schemeClr val="tx1"/>
                          </a:solidFill>
                          <a:effectLst/>
                        </a:rPr>
                        <a:t>100%</a:t>
                      </a:r>
                      <a:endParaRPr lang="de-DE" sz="5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>
                          <a:solidFill>
                            <a:schemeClr val="tx1"/>
                          </a:solidFill>
                          <a:effectLst/>
                        </a:rPr>
                        <a:t>22.3.21</a:t>
                      </a:r>
                      <a:endParaRPr lang="de-DE" sz="5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 dirty="0">
                          <a:solidFill>
                            <a:schemeClr val="tx1"/>
                          </a:solidFill>
                          <a:effectLst/>
                        </a:rPr>
                        <a:t>24.3.21</a:t>
                      </a:r>
                      <a:endParaRPr lang="de-DE" sz="5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1354164"/>
                  </a:ext>
                </a:extLst>
              </a:tr>
              <a:tr h="222397">
                <a:tc>
                  <a:txBody>
                    <a:bodyPr/>
                    <a:lstStyle/>
                    <a:p>
                      <a:pPr marL="171450" indent="-1714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de-DE" sz="700" u="none" strike="noStrike" dirty="0">
                          <a:solidFill>
                            <a:schemeClr val="tx1"/>
                          </a:solidFill>
                          <a:effectLst/>
                        </a:rPr>
                        <a:t>Clearing Implementierung</a:t>
                      </a:r>
                      <a:endParaRPr lang="de-DE" sz="7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02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>
                          <a:solidFill>
                            <a:schemeClr val="tx1"/>
                          </a:solidFill>
                          <a:effectLst/>
                        </a:rPr>
                        <a:t>Timo Scheuermann, Jan Eger, Velichka Popp</a:t>
                      </a:r>
                      <a:endParaRPr lang="de-DE" sz="5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  <a:endParaRPr lang="de-DE" sz="5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>
                          <a:solidFill>
                            <a:schemeClr val="tx1"/>
                          </a:solidFill>
                          <a:effectLst/>
                        </a:rPr>
                        <a:t>6</a:t>
                      </a:r>
                      <a:endParaRPr lang="de-DE" sz="5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>
                          <a:solidFill>
                            <a:schemeClr val="tx1"/>
                          </a:solidFill>
                          <a:effectLst/>
                        </a:rPr>
                        <a:t>100%</a:t>
                      </a:r>
                      <a:endParaRPr lang="de-DE" sz="5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>
                          <a:solidFill>
                            <a:schemeClr val="tx1"/>
                          </a:solidFill>
                          <a:effectLst/>
                        </a:rPr>
                        <a:t>12.4.21</a:t>
                      </a:r>
                      <a:endParaRPr lang="de-DE" sz="5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>
                          <a:solidFill>
                            <a:schemeClr val="tx1"/>
                          </a:solidFill>
                          <a:effectLst/>
                        </a:rPr>
                        <a:t>16.4.21</a:t>
                      </a:r>
                      <a:endParaRPr lang="de-DE" sz="5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51076872"/>
                  </a:ext>
                </a:extLst>
              </a:tr>
              <a:tr h="222397">
                <a:tc>
                  <a:txBody>
                    <a:bodyPr/>
                    <a:lstStyle/>
                    <a:p>
                      <a:pPr marL="171450" indent="-1714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de-DE" sz="700" u="none" strike="noStrike" dirty="0">
                          <a:solidFill>
                            <a:schemeClr val="tx1"/>
                          </a:solidFill>
                          <a:effectLst/>
                        </a:rPr>
                        <a:t>Rechnungsstellung Konzept und Implementierung</a:t>
                      </a:r>
                      <a:endParaRPr lang="de-DE" sz="7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02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>
                          <a:solidFill>
                            <a:schemeClr val="tx1"/>
                          </a:solidFill>
                          <a:effectLst/>
                        </a:rPr>
                        <a:t>Timo Scheuermann</a:t>
                      </a:r>
                      <a:endParaRPr lang="de-DE" sz="5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endParaRPr lang="de-DE" sz="5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  <a:endParaRPr lang="de-DE" sz="5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>
                          <a:solidFill>
                            <a:schemeClr val="tx1"/>
                          </a:solidFill>
                          <a:effectLst/>
                        </a:rPr>
                        <a:t>100%</a:t>
                      </a:r>
                      <a:endParaRPr lang="de-DE" sz="5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>
                          <a:solidFill>
                            <a:schemeClr val="tx1"/>
                          </a:solidFill>
                          <a:effectLst/>
                        </a:rPr>
                        <a:t>16.4.21</a:t>
                      </a:r>
                      <a:endParaRPr lang="de-DE" sz="5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>
                          <a:solidFill>
                            <a:schemeClr val="tx1"/>
                          </a:solidFill>
                          <a:effectLst/>
                        </a:rPr>
                        <a:t>20.4.21</a:t>
                      </a:r>
                      <a:endParaRPr lang="de-DE" sz="5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2604233"/>
                  </a:ext>
                </a:extLst>
              </a:tr>
              <a:tr h="222397">
                <a:tc>
                  <a:txBody>
                    <a:bodyPr/>
                    <a:lstStyle/>
                    <a:p>
                      <a:pPr marL="171450" indent="-1714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de-DE" sz="700" u="none" strike="noStrike" dirty="0">
                          <a:solidFill>
                            <a:schemeClr val="tx1"/>
                          </a:solidFill>
                          <a:effectLst/>
                        </a:rPr>
                        <a:t>Zwischenpräsentation erstellen</a:t>
                      </a:r>
                      <a:endParaRPr lang="de-DE" sz="7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02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>
                          <a:solidFill>
                            <a:schemeClr val="tx1"/>
                          </a:solidFill>
                          <a:effectLst/>
                        </a:rPr>
                        <a:t>Jeannine Bertrand</a:t>
                      </a:r>
                      <a:endParaRPr lang="de-DE" sz="5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de-DE" sz="5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de-DE" sz="5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>
                          <a:solidFill>
                            <a:schemeClr val="tx1"/>
                          </a:solidFill>
                          <a:effectLst/>
                        </a:rPr>
                        <a:t>100%</a:t>
                      </a:r>
                      <a:endParaRPr lang="de-DE" sz="5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>
                          <a:solidFill>
                            <a:schemeClr val="tx1"/>
                          </a:solidFill>
                          <a:effectLst/>
                        </a:rPr>
                        <a:t>18.3.21</a:t>
                      </a:r>
                      <a:endParaRPr lang="de-DE" sz="5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>
                          <a:solidFill>
                            <a:schemeClr val="tx1"/>
                          </a:solidFill>
                          <a:effectLst/>
                        </a:rPr>
                        <a:t>24.3.21</a:t>
                      </a:r>
                      <a:endParaRPr lang="de-DE" sz="5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9516039"/>
                  </a:ext>
                </a:extLst>
              </a:tr>
              <a:tr h="222397">
                <a:tc>
                  <a:txBody>
                    <a:bodyPr/>
                    <a:lstStyle/>
                    <a:p>
                      <a:pPr marL="0" indent="0" algn="l" fontAlgn="ctr">
                        <a:buFont typeface="Arial" panose="020B0604020202020204" pitchFamily="34" charset="0"/>
                        <a:buNone/>
                      </a:pPr>
                      <a:r>
                        <a:rPr lang="de-DE" sz="700" u="none" strike="noStrike" dirty="0">
                          <a:solidFill>
                            <a:schemeClr val="tx1"/>
                          </a:solidFill>
                          <a:effectLst/>
                        </a:rPr>
                        <a:t>Geschäftsmodell und Pricing erstellen</a:t>
                      </a:r>
                      <a:endParaRPr lang="de-DE" sz="7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02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>
                          <a:solidFill>
                            <a:schemeClr val="tx1"/>
                          </a:solidFill>
                          <a:effectLst/>
                        </a:rPr>
                        <a:t>Velichka Popp</a:t>
                      </a:r>
                      <a:endParaRPr lang="de-DE" sz="5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endParaRPr lang="de-DE" sz="5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  <a:endParaRPr lang="de-DE" sz="5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>
                          <a:solidFill>
                            <a:schemeClr val="tx1"/>
                          </a:solidFill>
                          <a:effectLst/>
                        </a:rPr>
                        <a:t>100%</a:t>
                      </a:r>
                      <a:endParaRPr lang="de-DE" sz="5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>
                          <a:solidFill>
                            <a:schemeClr val="tx1"/>
                          </a:solidFill>
                          <a:effectLst/>
                        </a:rPr>
                        <a:t>15.3.21</a:t>
                      </a:r>
                      <a:endParaRPr lang="de-DE" sz="5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>
                          <a:solidFill>
                            <a:schemeClr val="tx1"/>
                          </a:solidFill>
                          <a:effectLst/>
                        </a:rPr>
                        <a:t>19.3.21</a:t>
                      </a:r>
                      <a:endParaRPr lang="de-DE" sz="5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4453138"/>
                  </a:ext>
                </a:extLst>
              </a:tr>
              <a:tr h="222397">
                <a:tc>
                  <a:txBody>
                    <a:bodyPr/>
                    <a:lstStyle/>
                    <a:p>
                      <a:pPr algn="l" fontAlgn="ctr"/>
                      <a:r>
                        <a:rPr lang="de-DE" sz="700" u="none" strike="noStrike" dirty="0">
                          <a:solidFill>
                            <a:schemeClr val="tx1"/>
                          </a:solidFill>
                          <a:effectLst/>
                        </a:rPr>
                        <a:t>Zwischenpräsentation &amp; Vortrag gehalten</a:t>
                      </a:r>
                      <a:endParaRPr lang="de-DE" sz="7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02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de-DE" sz="5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de-DE" sz="5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de-DE" sz="5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de-DE" sz="5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>
                          <a:solidFill>
                            <a:schemeClr val="tx1"/>
                          </a:solidFill>
                          <a:effectLst/>
                        </a:rPr>
                        <a:t>25.3.21</a:t>
                      </a:r>
                      <a:endParaRPr lang="de-DE" sz="5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>
                          <a:solidFill>
                            <a:schemeClr val="tx1"/>
                          </a:solidFill>
                          <a:effectLst/>
                        </a:rPr>
                        <a:t>25.3.21</a:t>
                      </a:r>
                      <a:endParaRPr lang="de-DE" sz="5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45775018"/>
                  </a:ext>
                </a:extLst>
              </a:tr>
              <a:tr h="222397">
                <a:tc>
                  <a:txBody>
                    <a:bodyPr/>
                    <a:lstStyle/>
                    <a:p>
                      <a:pPr algn="l" fontAlgn="ctr"/>
                      <a:r>
                        <a:rPr lang="de-DE" sz="700" u="none" strike="noStrike" dirty="0">
                          <a:solidFill>
                            <a:schemeClr val="tx1"/>
                          </a:solidFill>
                          <a:effectLst/>
                        </a:rPr>
                        <a:t>Frontend bauen</a:t>
                      </a:r>
                      <a:endParaRPr lang="de-DE" sz="7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02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>
                          <a:solidFill>
                            <a:schemeClr val="tx1"/>
                          </a:solidFill>
                          <a:effectLst/>
                        </a:rPr>
                        <a:t>Timo Scheuermann</a:t>
                      </a:r>
                      <a:endParaRPr lang="de-DE" sz="5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>
                          <a:solidFill>
                            <a:schemeClr val="tx1"/>
                          </a:solidFill>
                          <a:effectLst/>
                        </a:rPr>
                        <a:t>15</a:t>
                      </a:r>
                      <a:endParaRPr lang="de-DE" sz="5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>
                          <a:solidFill>
                            <a:schemeClr val="tx1"/>
                          </a:solidFill>
                          <a:effectLst/>
                        </a:rPr>
                        <a:t>20</a:t>
                      </a:r>
                      <a:endParaRPr lang="de-DE" sz="5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>
                          <a:solidFill>
                            <a:schemeClr val="tx1"/>
                          </a:solidFill>
                          <a:effectLst/>
                        </a:rPr>
                        <a:t>100%</a:t>
                      </a:r>
                      <a:endParaRPr lang="de-DE" sz="5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>
                          <a:solidFill>
                            <a:schemeClr val="tx1"/>
                          </a:solidFill>
                          <a:effectLst/>
                        </a:rPr>
                        <a:t>4.3.21</a:t>
                      </a:r>
                      <a:endParaRPr lang="de-DE" sz="5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10.4.21</a:t>
                      </a:r>
                      <a:endParaRPr lang="de-DE" sz="5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1336995"/>
                  </a:ext>
                </a:extLst>
              </a:tr>
            </a:tbl>
          </a:graphicData>
        </a:graphic>
      </p:graphicFrame>
      <p:pic>
        <p:nvPicPr>
          <p:cNvPr id="32" name="Grafik 31">
            <a:extLst>
              <a:ext uri="{FF2B5EF4-FFF2-40B4-BE49-F238E27FC236}">
                <a16:creationId xmlns:a16="http://schemas.microsoft.com/office/drawing/2014/main" id="{91A10F06-46A4-4199-A2D6-E210719968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9833" y="3126351"/>
            <a:ext cx="218436" cy="218436"/>
          </a:xfrm>
          <a:prstGeom prst="rect">
            <a:avLst/>
          </a:prstGeom>
          <a:effectLst>
            <a:outerShdw blurRad="50800" dist="38100" dir="2700000" sx="108000" sy="108000" algn="tl" rotWithShape="0">
              <a:prstClr val="black">
                <a:alpha val="48000"/>
              </a:prstClr>
            </a:outerShdw>
          </a:effectLst>
        </p:spPr>
      </p:pic>
      <p:pic>
        <p:nvPicPr>
          <p:cNvPr id="44" name="Grafik 43">
            <a:extLst>
              <a:ext uri="{FF2B5EF4-FFF2-40B4-BE49-F238E27FC236}">
                <a16:creationId xmlns:a16="http://schemas.microsoft.com/office/drawing/2014/main" id="{5E44E241-6DEA-45F4-A654-5370A9E2BF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801" y="4683018"/>
            <a:ext cx="218436" cy="218436"/>
          </a:xfrm>
          <a:prstGeom prst="rect">
            <a:avLst/>
          </a:prstGeom>
          <a:effectLst>
            <a:outerShdw blurRad="50800" dist="38100" dir="2700000" sx="108000" sy="108000" algn="tl" rotWithShape="0">
              <a:prstClr val="black">
                <a:alpha val="48000"/>
              </a:prstClr>
            </a:outerShdw>
          </a:effectLst>
        </p:spPr>
      </p:pic>
      <p:pic>
        <p:nvPicPr>
          <p:cNvPr id="45" name="Grafik 44">
            <a:extLst>
              <a:ext uri="{FF2B5EF4-FFF2-40B4-BE49-F238E27FC236}">
                <a16:creationId xmlns:a16="http://schemas.microsoft.com/office/drawing/2014/main" id="{4C7EC6B5-22D9-481B-80CD-1E9C0C997E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9833" y="6238254"/>
            <a:ext cx="218436" cy="218436"/>
          </a:xfrm>
          <a:prstGeom prst="rect">
            <a:avLst/>
          </a:prstGeom>
          <a:effectLst>
            <a:outerShdw blurRad="50800" dist="38100" dir="2700000" sx="108000" sy="108000" algn="tl" rotWithShape="0">
              <a:prstClr val="black">
                <a:alpha val="48000"/>
              </a:prstClr>
            </a:outerShdw>
          </a:effectLst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F8945D65-2636-43B9-976A-35A1911056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299" y="2404051"/>
            <a:ext cx="3912216" cy="3002398"/>
          </a:xfrm>
          <a:prstGeom prst="rect">
            <a:avLst/>
          </a:prstGeom>
          <a:effectLst>
            <a:outerShdw blurRad="50800" dist="38100" dir="2700000" algn="tl" rotWithShape="0">
              <a:prstClr val="black"/>
            </a:outerShdw>
          </a:effectLst>
        </p:spPr>
      </p:pic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76121F7C-CBA3-4502-B35A-B15554A9182C}"/>
              </a:ext>
            </a:extLst>
          </p:cNvPr>
          <p:cNvCxnSpPr>
            <a:cxnSpLocks/>
          </p:cNvCxnSpPr>
          <p:nvPr/>
        </p:nvCxnSpPr>
        <p:spPr>
          <a:xfrm flipV="1">
            <a:off x="1614983" y="470296"/>
            <a:ext cx="3039676" cy="2445941"/>
          </a:xfrm>
          <a:prstGeom prst="line">
            <a:avLst/>
          </a:prstGeom>
          <a:ln w="22225">
            <a:solidFill>
              <a:srgbClr val="E45A6E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r Verbinder 45">
            <a:extLst>
              <a:ext uri="{FF2B5EF4-FFF2-40B4-BE49-F238E27FC236}">
                <a16:creationId xmlns:a16="http://schemas.microsoft.com/office/drawing/2014/main" id="{7EB482D0-19F8-449D-A41D-57675AC1CC0C}"/>
              </a:ext>
            </a:extLst>
          </p:cNvPr>
          <p:cNvCxnSpPr>
            <a:cxnSpLocks/>
          </p:cNvCxnSpPr>
          <p:nvPr/>
        </p:nvCxnSpPr>
        <p:spPr>
          <a:xfrm>
            <a:off x="1614983" y="4514850"/>
            <a:ext cx="3080842" cy="2182561"/>
          </a:xfrm>
          <a:prstGeom prst="line">
            <a:avLst/>
          </a:prstGeom>
          <a:ln w="22225">
            <a:solidFill>
              <a:srgbClr val="E45A6E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58103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B8884F62-EE9E-45A7-904C-C24EFC2B99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37023"/>
            <a:ext cx="10515600" cy="1325563"/>
          </a:xfrm>
        </p:spPr>
        <p:txBody>
          <a:bodyPr/>
          <a:lstStyle/>
          <a:p>
            <a:r>
              <a:rPr lang="de-DE" dirty="0"/>
              <a:t>Zeiterfassung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1805D33-ADA5-430B-87D4-A09735EB7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816C1B-C631-4779-AA81-96ADCC2F10FC}" type="datetime1">
              <a:rPr lang="de-DE" smtClean="0"/>
              <a:pPr/>
              <a:t>28.04.2021</a:t>
            </a:fld>
            <a:endParaRPr lang="de-DE" dirty="0"/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8B4FF54D-F583-4C9B-A4BB-C89594B1FC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WWI 18 SEA/C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BD4A3E77-BE3F-49C4-8456-9320B26304C2}"/>
              </a:ext>
            </a:extLst>
          </p:cNvPr>
          <p:cNvSpPr txBox="1"/>
          <p:nvPr/>
        </p:nvSpPr>
        <p:spPr>
          <a:xfrm>
            <a:off x="2184510" y="3010486"/>
            <a:ext cx="3708180" cy="2899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Geplante Zeit insgesamt : 295,5 Stunden</a:t>
            </a:r>
          </a:p>
          <a:p>
            <a:pPr>
              <a:lnSpc>
                <a:spcPct val="200000"/>
              </a:lnSpc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200000"/>
              </a:lnSpc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200000"/>
              </a:lnSpc>
            </a:pP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B6F1ADE0-34E3-4147-9191-F9A812B8D18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829" y="3142114"/>
            <a:ext cx="1193935" cy="1193935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BA47C30A-819B-4777-A08F-E7871A597CCE}"/>
              </a:ext>
            </a:extLst>
          </p:cNvPr>
          <p:cNvSpPr txBox="1"/>
          <p:nvPr/>
        </p:nvSpPr>
        <p:spPr>
          <a:xfrm>
            <a:off x="7332799" y="3016251"/>
            <a:ext cx="6797842" cy="12279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Tatsächliche Zeit insgesamt :</a:t>
            </a:r>
          </a:p>
          <a:p>
            <a:pPr>
              <a:lnSpc>
                <a:spcPct val="200000"/>
              </a:lnSpc>
            </a:pPr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369,5 Stunden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5EB08024-2036-4CDC-9C83-E8AE423AECDD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5148" y="2918653"/>
            <a:ext cx="1361905" cy="13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0962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B8884F62-EE9E-45A7-904C-C24EFC2B99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4926" y="118396"/>
            <a:ext cx="10515600" cy="1325563"/>
          </a:xfrm>
        </p:spPr>
        <p:txBody>
          <a:bodyPr/>
          <a:lstStyle/>
          <a:p>
            <a:r>
              <a:rPr lang="de-DE" dirty="0"/>
              <a:t>Zeiterfassung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CA208A51-E12E-4C2B-A96F-0080B506B966}"/>
              </a:ext>
            </a:extLst>
          </p:cNvPr>
          <p:cNvSpPr/>
          <p:nvPr/>
        </p:nvSpPr>
        <p:spPr>
          <a:xfrm>
            <a:off x="403034" y="3544414"/>
            <a:ext cx="1449828" cy="83520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bg1"/>
            </a:solidFill>
          </a:ln>
          <a:effectLst>
            <a:innerShdw blurRad="63500" dist="50800" dir="81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Orientierungs-phase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16E8D5B7-05AC-48B4-A365-19F7E9DD6A15}"/>
              </a:ext>
            </a:extLst>
          </p:cNvPr>
          <p:cNvSpPr/>
          <p:nvPr/>
        </p:nvSpPr>
        <p:spPr>
          <a:xfrm>
            <a:off x="1895846" y="3542092"/>
            <a:ext cx="6530263" cy="841050"/>
          </a:xfrm>
          <a:prstGeom prst="rect">
            <a:avLst/>
          </a:prstGeom>
          <a:solidFill>
            <a:srgbClr val="C00000">
              <a:alpha val="63000"/>
            </a:srgbClr>
          </a:solidFill>
          <a:ln>
            <a:solidFill>
              <a:schemeClr val="bg1"/>
            </a:solidFill>
          </a:ln>
          <a:effectLst>
            <a:innerShdw blurRad="63500" dist="50800" dir="81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Implementierungsphase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FD2042E4-C113-4F47-AE76-13530D7B8DDA}"/>
              </a:ext>
            </a:extLst>
          </p:cNvPr>
          <p:cNvSpPr/>
          <p:nvPr/>
        </p:nvSpPr>
        <p:spPr>
          <a:xfrm>
            <a:off x="8455445" y="3543282"/>
            <a:ext cx="2239200" cy="8352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/>
            </a:solidFill>
          </a:ln>
          <a:effectLst>
            <a:innerShdw blurRad="63500" dist="50800" dir="81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Testing</a:t>
            </a:r>
            <a:r>
              <a:rPr lang="de-DE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 und Revisionsphase</a:t>
            </a: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A655292F-CB47-407C-89C4-7CF8D98E739D}"/>
              </a:ext>
            </a:extLst>
          </p:cNvPr>
          <p:cNvSpPr/>
          <p:nvPr/>
        </p:nvSpPr>
        <p:spPr>
          <a:xfrm>
            <a:off x="10737629" y="3542092"/>
            <a:ext cx="1077377" cy="8352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  <a:effectLst>
            <a:innerShdw blurRad="63500" dist="50800" dir="81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Abschluss-phase</a:t>
            </a: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70B85606-F5D9-4DEF-B75C-514F09EDB80F}"/>
              </a:ext>
            </a:extLst>
          </p:cNvPr>
          <p:cNvSpPr txBox="1"/>
          <p:nvPr/>
        </p:nvSpPr>
        <p:spPr>
          <a:xfrm>
            <a:off x="4778023" y="1731521"/>
            <a:ext cx="28218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Überstunden insgesamt:</a:t>
            </a: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+74 Stunden</a:t>
            </a: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AFB320A7-AAAA-45A5-AFEB-3DE85CFF4B18}"/>
              </a:ext>
            </a:extLst>
          </p:cNvPr>
          <p:cNvSpPr txBox="1"/>
          <p:nvPr/>
        </p:nvSpPr>
        <p:spPr>
          <a:xfrm>
            <a:off x="-61307" y="4567107"/>
            <a:ext cx="2352465" cy="7975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de-DE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+ 8  </a:t>
            </a:r>
          </a:p>
          <a:p>
            <a:pPr algn="ctr">
              <a:lnSpc>
                <a:spcPct val="150000"/>
              </a:lnSpc>
            </a:pPr>
            <a:r>
              <a:rPr lang="de-DE" sz="1400" dirty="0"/>
              <a:t>(37/ 45)</a:t>
            </a:r>
          </a:p>
        </p:txBody>
      </p:sp>
      <p:pic>
        <p:nvPicPr>
          <p:cNvPr id="51" name="Grafik 50">
            <a:extLst>
              <a:ext uri="{FF2B5EF4-FFF2-40B4-BE49-F238E27FC236}">
                <a16:creationId xmlns:a16="http://schemas.microsoft.com/office/drawing/2014/main" id="{DB801BE5-82E1-4647-BC18-9C5A943BE1A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626769" y="1555595"/>
            <a:ext cx="1523987" cy="1601918"/>
          </a:xfrm>
          <a:prstGeom prst="rect">
            <a:avLst/>
          </a:prstGeom>
        </p:spPr>
      </p:pic>
      <p:sp>
        <p:nvSpPr>
          <p:cNvPr id="52" name="Textfeld 51">
            <a:extLst>
              <a:ext uri="{FF2B5EF4-FFF2-40B4-BE49-F238E27FC236}">
                <a16:creationId xmlns:a16="http://schemas.microsoft.com/office/drawing/2014/main" id="{16B658F4-63A8-4A57-A669-3CB8705832E4}"/>
              </a:ext>
            </a:extLst>
          </p:cNvPr>
          <p:cNvSpPr txBox="1"/>
          <p:nvPr/>
        </p:nvSpPr>
        <p:spPr>
          <a:xfrm>
            <a:off x="10100084" y="4490801"/>
            <a:ext cx="2352465" cy="880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de-DE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+ 4 </a:t>
            </a:r>
          </a:p>
          <a:p>
            <a:pPr algn="ctr">
              <a:lnSpc>
                <a:spcPct val="150000"/>
              </a:lnSpc>
            </a:pPr>
            <a:r>
              <a:rPr lang="de-DE" dirty="0">
                <a:solidFill>
                  <a:srgbClr val="C00000"/>
                </a:solidFill>
              </a:rPr>
              <a:t> </a:t>
            </a:r>
            <a:r>
              <a:rPr lang="de-DE" sz="1400" dirty="0"/>
              <a:t>(32/ 36)</a:t>
            </a:r>
          </a:p>
        </p:txBody>
      </p:sp>
      <p:sp>
        <p:nvSpPr>
          <p:cNvPr id="53" name="Textfeld 52">
            <a:extLst>
              <a:ext uri="{FF2B5EF4-FFF2-40B4-BE49-F238E27FC236}">
                <a16:creationId xmlns:a16="http://schemas.microsoft.com/office/drawing/2014/main" id="{D1CF46F1-1FE3-4FF5-9166-7DF0A2FF76C2}"/>
              </a:ext>
            </a:extLst>
          </p:cNvPr>
          <p:cNvSpPr txBox="1"/>
          <p:nvPr/>
        </p:nvSpPr>
        <p:spPr>
          <a:xfrm>
            <a:off x="8385164" y="4465084"/>
            <a:ext cx="2352465" cy="880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de-DE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+ 6</a:t>
            </a:r>
          </a:p>
          <a:p>
            <a:pPr algn="ctr">
              <a:lnSpc>
                <a:spcPct val="150000"/>
              </a:lnSpc>
            </a:pPr>
            <a:r>
              <a:rPr lang="de-DE" dirty="0">
                <a:solidFill>
                  <a:srgbClr val="C00000"/>
                </a:solidFill>
              </a:rPr>
              <a:t> </a:t>
            </a:r>
            <a:r>
              <a:rPr lang="de-DE" sz="1400" dirty="0"/>
              <a:t>(40/ 46)</a:t>
            </a:r>
            <a:endParaRPr lang="de-DE" dirty="0"/>
          </a:p>
        </p:txBody>
      </p:sp>
      <p:sp>
        <p:nvSpPr>
          <p:cNvPr id="54" name="Textfeld 53">
            <a:extLst>
              <a:ext uri="{FF2B5EF4-FFF2-40B4-BE49-F238E27FC236}">
                <a16:creationId xmlns:a16="http://schemas.microsoft.com/office/drawing/2014/main" id="{48C2324A-7552-465E-A4C0-458D7A1D73D1}"/>
              </a:ext>
            </a:extLst>
          </p:cNvPr>
          <p:cNvSpPr txBox="1"/>
          <p:nvPr/>
        </p:nvSpPr>
        <p:spPr>
          <a:xfrm>
            <a:off x="3991672" y="4573579"/>
            <a:ext cx="2352465" cy="7975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de-DE" dirty="0">
                <a:solidFill>
                  <a:srgbClr val="C00000"/>
                </a:solidFill>
              </a:rPr>
              <a:t>+ 56  </a:t>
            </a:r>
          </a:p>
          <a:p>
            <a:pPr algn="ctr">
              <a:lnSpc>
                <a:spcPct val="150000"/>
              </a:lnSpc>
            </a:pPr>
            <a:r>
              <a:rPr lang="de-DE" sz="1400" dirty="0"/>
              <a:t>(186,5/ 242,5)</a:t>
            </a:r>
          </a:p>
        </p:txBody>
      </p:sp>
      <p:sp>
        <p:nvSpPr>
          <p:cNvPr id="56" name="Geschweifte Klammer rechts 55">
            <a:extLst>
              <a:ext uri="{FF2B5EF4-FFF2-40B4-BE49-F238E27FC236}">
                <a16:creationId xmlns:a16="http://schemas.microsoft.com/office/drawing/2014/main" id="{53C1DF89-CE0D-49ED-8284-DC5F075F3773}"/>
              </a:ext>
            </a:extLst>
          </p:cNvPr>
          <p:cNvSpPr/>
          <p:nvPr/>
        </p:nvSpPr>
        <p:spPr>
          <a:xfrm rot="5400000">
            <a:off x="6015309" y="-2554279"/>
            <a:ext cx="199020" cy="11423572"/>
          </a:xfrm>
          <a:prstGeom prst="rightBrace">
            <a:avLst>
              <a:gd name="adj1" fmla="val 8333"/>
              <a:gd name="adj2" fmla="val 49448"/>
            </a:avLst>
          </a:prstGeom>
          <a:ln w="28575">
            <a:solidFill>
              <a:srgbClr val="918B8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7" name="Textfeld 56">
            <a:extLst>
              <a:ext uri="{FF2B5EF4-FFF2-40B4-BE49-F238E27FC236}">
                <a16:creationId xmlns:a16="http://schemas.microsoft.com/office/drawing/2014/main" id="{1F943957-AF89-4309-B724-0454C879895C}"/>
              </a:ext>
            </a:extLst>
          </p:cNvPr>
          <p:cNvSpPr txBox="1"/>
          <p:nvPr/>
        </p:nvSpPr>
        <p:spPr>
          <a:xfrm>
            <a:off x="10079523" y="5739539"/>
            <a:ext cx="2352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chemeClr val="accent6">
                    <a:lumMod val="75000"/>
                  </a:schemeClr>
                </a:solidFill>
              </a:rPr>
              <a:t> 5,4 %</a:t>
            </a:r>
            <a:endParaRPr lang="de-DE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8" name="Textfeld 57">
            <a:extLst>
              <a:ext uri="{FF2B5EF4-FFF2-40B4-BE49-F238E27FC236}">
                <a16:creationId xmlns:a16="http://schemas.microsoft.com/office/drawing/2014/main" id="{76F70812-300D-49F0-B5FC-80F6AE5D95A1}"/>
              </a:ext>
            </a:extLst>
          </p:cNvPr>
          <p:cNvSpPr txBox="1"/>
          <p:nvPr/>
        </p:nvSpPr>
        <p:spPr>
          <a:xfrm>
            <a:off x="8503244" y="5748800"/>
            <a:ext cx="2352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chemeClr val="accent6">
                    <a:lumMod val="75000"/>
                  </a:schemeClr>
                </a:solidFill>
              </a:rPr>
              <a:t> 8,10 %</a:t>
            </a:r>
            <a:endParaRPr lang="de-DE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9" name="Textfeld 58">
            <a:extLst>
              <a:ext uri="{FF2B5EF4-FFF2-40B4-BE49-F238E27FC236}">
                <a16:creationId xmlns:a16="http://schemas.microsoft.com/office/drawing/2014/main" id="{A8A558E5-8692-4B49-BCA5-A7837BBBD624}"/>
              </a:ext>
            </a:extLst>
          </p:cNvPr>
          <p:cNvSpPr txBox="1"/>
          <p:nvPr/>
        </p:nvSpPr>
        <p:spPr>
          <a:xfrm>
            <a:off x="-51652" y="5751073"/>
            <a:ext cx="2352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chemeClr val="accent6">
                    <a:lumMod val="75000"/>
                  </a:schemeClr>
                </a:solidFill>
              </a:rPr>
              <a:t> 10,8 %</a:t>
            </a:r>
            <a:endParaRPr lang="de-DE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60" name="Textfeld 59">
            <a:extLst>
              <a:ext uri="{FF2B5EF4-FFF2-40B4-BE49-F238E27FC236}">
                <a16:creationId xmlns:a16="http://schemas.microsoft.com/office/drawing/2014/main" id="{87B7E591-7032-463E-AA1B-6AB429427AC7}"/>
              </a:ext>
            </a:extLst>
          </p:cNvPr>
          <p:cNvSpPr txBox="1"/>
          <p:nvPr/>
        </p:nvSpPr>
        <p:spPr>
          <a:xfrm>
            <a:off x="3974523" y="5748800"/>
            <a:ext cx="2352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BF0909"/>
                </a:solidFill>
              </a:rPr>
              <a:t>75,6 %</a:t>
            </a:r>
            <a:endParaRPr lang="de-DE" sz="1400" dirty="0">
              <a:solidFill>
                <a:srgbClr val="BF090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300025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B8884F62-EE9E-45A7-904C-C24EFC2B9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Kernkompetenzen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1805D33-ADA5-430B-87D4-A09735EB7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816C1B-C631-4779-AA81-96ADCC2F10FC}" type="datetime1">
              <a:rPr lang="de-DE" smtClean="0"/>
              <a:pPr/>
              <a:t>28.04.2021</a:t>
            </a:fld>
            <a:endParaRPr lang="de-DE" dirty="0"/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8B4FF54D-F583-4C9B-A4BB-C89594B1FC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WWI 18 SEA/C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1056594-B534-4021-BE7B-D7EDF67B5521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4828" y="1853536"/>
            <a:ext cx="1396626" cy="1480362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8F86C420-7F0A-4685-BC73-B00FA21C2CE1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alphaModFix amt="50000"/>
          </a:blip>
          <a:stretch>
            <a:fillRect/>
          </a:stretch>
        </p:blipFill>
        <p:spPr>
          <a:xfrm>
            <a:off x="658190" y="1928275"/>
            <a:ext cx="1226648" cy="1525162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C2EDD206-9887-4BAA-B9AF-0BA41AF51835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0043" y="1853536"/>
            <a:ext cx="1396626" cy="1480362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D3EB4669-28A1-449C-B781-B822EC4BAA0A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0606" y="1853536"/>
            <a:ext cx="1396626" cy="1480362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32380A0A-2B01-41B0-9FD4-0DA73AE5F7EF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alphaModFix amt="50000"/>
          </a:blip>
          <a:stretch>
            <a:fillRect/>
          </a:stretch>
        </p:blipFill>
        <p:spPr>
          <a:xfrm>
            <a:off x="9191169" y="1903838"/>
            <a:ext cx="1226648" cy="1525162"/>
          </a:xfrm>
          <a:prstGeom prst="rect">
            <a:avLst/>
          </a:prstGeo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F67E48BA-332E-4B8E-9A82-304DD031B43D}"/>
              </a:ext>
            </a:extLst>
          </p:cNvPr>
          <p:cNvSpPr txBox="1"/>
          <p:nvPr/>
        </p:nvSpPr>
        <p:spPr>
          <a:xfrm>
            <a:off x="66053" y="3920619"/>
            <a:ext cx="2315571" cy="17113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de-DE" sz="1800" b="0" i="0" u="none" strike="noStrike" dirty="0">
                <a:effectLst/>
                <a:latin typeface="Calibri" panose="020F0502020204030204" pitchFamily="34" charset="0"/>
              </a:rPr>
              <a:t>Jeannine Bertrand </a:t>
            </a:r>
          </a:p>
          <a:p>
            <a:pPr algn="ctr">
              <a:lnSpc>
                <a:spcPct val="150000"/>
              </a:lnSpc>
            </a:pPr>
            <a:endParaRPr lang="de-DE" sz="1800" b="0" i="0" u="none" strike="noStrike" dirty="0">
              <a:effectLst/>
              <a:latin typeface="Calibri" panose="020F050202020403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de-DE" sz="1800" b="0" i="0" u="none" strike="noStrike" dirty="0">
                <a:effectLst/>
                <a:latin typeface="Calibri" panose="020F0502020204030204" pitchFamily="34" charset="0"/>
              </a:rPr>
              <a:t> Querschnittsaufgaben &amp; Motivation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86C0BF47-321B-45C4-AA2F-FF8C4BA8A6BA}"/>
              </a:ext>
            </a:extLst>
          </p:cNvPr>
          <p:cNvSpPr txBox="1"/>
          <p:nvPr/>
        </p:nvSpPr>
        <p:spPr>
          <a:xfrm>
            <a:off x="2202762" y="3916431"/>
            <a:ext cx="2315571" cy="17113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de-DE" sz="1800" b="0" i="0" u="none" strike="noStrike" dirty="0">
                <a:effectLst/>
                <a:latin typeface="Calibri" panose="020F0502020204030204" pitchFamily="34" charset="0"/>
              </a:rPr>
              <a:t>Jan Eger</a:t>
            </a:r>
          </a:p>
          <a:p>
            <a:pPr algn="ctr">
              <a:lnSpc>
                <a:spcPct val="150000"/>
              </a:lnSpc>
            </a:pPr>
            <a:endParaRPr lang="de-DE" sz="1800" b="0" i="0" u="none" strike="noStrike" dirty="0">
              <a:effectLst/>
              <a:latin typeface="Calibri" panose="020F050202020403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de-DE" sz="1800" b="0" i="0" u="none" strike="noStrike" dirty="0">
                <a:effectLst/>
                <a:latin typeface="Calibri" panose="020F0502020204030204" pitchFamily="34" charset="0"/>
              </a:rPr>
              <a:t> Entwickler &amp; Dokumentation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C77BA3C1-D539-4D62-94A1-E5C2BA397831}"/>
              </a:ext>
            </a:extLst>
          </p:cNvPr>
          <p:cNvSpPr txBox="1"/>
          <p:nvPr/>
        </p:nvSpPr>
        <p:spPr>
          <a:xfrm>
            <a:off x="4371912" y="3920619"/>
            <a:ext cx="2315571" cy="2126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de-DE" sz="1800" b="0" i="0" u="none" strike="noStrike" dirty="0">
                <a:effectLst/>
                <a:latin typeface="Calibri" panose="020F0502020204030204" pitchFamily="34" charset="0"/>
              </a:rPr>
              <a:t>Timo Scheuermann</a:t>
            </a:r>
          </a:p>
          <a:p>
            <a:pPr algn="ctr">
              <a:lnSpc>
                <a:spcPct val="150000"/>
              </a:lnSpc>
            </a:pPr>
            <a:endParaRPr lang="de-DE" sz="1800" b="0" i="0" u="none" strike="noStrike" dirty="0">
              <a:effectLst/>
              <a:latin typeface="Calibri" panose="020F050202020403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de-DE" sz="1800" b="0" i="0" u="none" strike="noStrike" dirty="0">
                <a:effectLst/>
                <a:latin typeface="Calibri" panose="020F0502020204030204" pitchFamily="34" charset="0"/>
              </a:rPr>
              <a:t> Hauptentwickler &amp; Technologieexperte</a:t>
            </a:r>
          </a:p>
          <a:p>
            <a:pPr algn="ctr">
              <a:lnSpc>
                <a:spcPct val="150000"/>
              </a:lnSpc>
            </a:pPr>
            <a:endParaRPr lang="de-DE" sz="1800" b="0" i="0" u="none" strike="noStrike" dirty="0">
              <a:effectLst/>
              <a:latin typeface="Calibri" panose="020F0502020204030204" pitchFamily="34" charset="0"/>
            </a:endParaRP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5ED90CB5-5BEA-49EF-8742-FC6A151747DC}"/>
              </a:ext>
            </a:extLst>
          </p:cNvPr>
          <p:cNvSpPr txBox="1"/>
          <p:nvPr/>
        </p:nvSpPr>
        <p:spPr>
          <a:xfrm>
            <a:off x="6601991" y="3924848"/>
            <a:ext cx="2315571" cy="2126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de-DE" sz="1800" b="0" i="0" u="none" strike="noStrike" dirty="0">
                <a:effectLst/>
                <a:latin typeface="Calibri" panose="020F0502020204030204" pitchFamily="34" charset="0"/>
              </a:rPr>
              <a:t>Nicolas </a:t>
            </a:r>
            <a:r>
              <a:rPr lang="de-DE" sz="1800" b="0" i="0" u="none" strike="noStrike" dirty="0" err="1">
                <a:effectLst/>
                <a:latin typeface="Calibri" panose="020F0502020204030204" pitchFamily="34" charset="0"/>
              </a:rPr>
              <a:t>Fürhaupter</a:t>
            </a:r>
            <a:endParaRPr lang="de-DE" sz="1800" b="0" i="0" u="none" strike="noStrike" dirty="0">
              <a:effectLst/>
              <a:latin typeface="Calibri" panose="020F0502020204030204" pitchFamily="34" charset="0"/>
            </a:endParaRPr>
          </a:p>
          <a:p>
            <a:pPr algn="ctr">
              <a:lnSpc>
                <a:spcPct val="150000"/>
              </a:lnSpc>
            </a:pPr>
            <a:endParaRPr lang="de-DE" sz="1800" b="0" i="0" u="none" strike="noStrike" dirty="0">
              <a:effectLst/>
              <a:latin typeface="Calibri" panose="020F050202020403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de-DE" sz="1800" b="0" i="0" u="none" strike="noStrike" dirty="0">
                <a:effectLst/>
                <a:latin typeface="Calibri" panose="020F0502020204030204" pitchFamily="34" charset="0"/>
              </a:rPr>
              <a:t> Kommunikation </a:t>
            </a:r>
            <a:r>
              <a:rPr lang="de-DE" sz="1800" dirty="0">
                <a:latin typeface="Calibri" panose="020F0502020204030204" pitchFamily="34" charset="0"/>
              </a:rPr>
              <a:t>&amp; </a:t>
            </a:r>
            <a:r>
              <a:rPr lang="de-DE" sz="1800" b="0" i="0" u="none" strike="noStrike" dirty="0">
                <a:effectLst/>
                <a:latin typeface="Calibri" panose="020F0502020204030204" pitchFamily="34" charset="0"/>
              </a:rPr>
              <a:t>Organisation</a:t>
            </a:r>
          </a:p>
          <a:p>
            <a:pPr algn="ctr">
              <a:lnSpc>
                <a:spcPct val="150000"/>
              </a:lnSpc>
            </a:pPr>
            <a:endParaRPr lang="de-DE" sz="1800" b="0" i="0" u="none" strike="noStrike" dirty="0">
              <a:effectLst/>
              <a:latin typeface="Calibri" panose="020F0502020204030204" pitchFamily="34" charset="0"/>
            </a:endParaRP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CB4A5D4B-A0CC-42BE-B62C-A1C559E11C6E}"/>
              </a:ext>
            </a:extLst>
          </p:cNvPr>
          <p:cNvSpPr txBox="1"/>
          <p:nvPr/>
        </p:nvSpPr>
        <p:spPr>
          <a:xfrm>
            <a:off x="8646707" y="3916431"/>
            <a:ext cx="2315571" cy="2126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de-DE" sz="1800" b="0" i="0" u="none" strike="noStrike" dirty="0">
                <a:effectLst/>
                <a:latin typeface="Calibri" panose="020F0502020204030204" pitchFamily="34" charset="0"/>
              </a:rPr>
              <a:t>Velichka Popp</a:t>
            </a:r>
          </a:p>
          <a:p>
            <a:pPr algn="ctr">
              <a:lnSpc>
                <a:spcPct val="150000"/>
              </a:lnSpc>
            </a:pPr>
            <a:endParaRPr lang="de-DE" sz="1800" b="0" i="0" u="none" strike="noStrike" dirty="0">
              <a:effectLst/>
              <a:latin typeface="Calibri" panose="020F050202020403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de-DE" sz="1800" b="0" i="0" u="none" strike="noStrike" dirty="0">
                <a:effectLst/>
                <a:latin typeface="Calibri" panose="020F0502020204030204" pitchFamily="34" charset="0"/>
              </a:rPr>
              <a:t> Fachexpertise &amp;  Wirtschaftsplaner</a:t>
            </a:r>
          </a:p>
          <a:p>
            <a:pPr algn="ctr">
              <a:lnSpc>
                <a:spcPct val="150000"/>
              </a:lnSpc>
            </a:pPr>
            <a:endParaRPr lang="de-DE" sz="1800" b="0" i="0" u="none" strike="noStrike" dirty="0">
              <a:effectLst/>
              <a:latin typeface="Calibri" panose="020F0502020204030204" pitchFamily="34" charset="0"/>
            </a:endParaRPr>
          </a:p>
        </p:txBody>
      </p:sp>
      <p:pic>
        <p:nvPicPr>
          <p:cNvPr id="32" name="Grafik 31">
            <a:extLst>
              <a:ext uri="{FF2B5EF4-FFF2-40B4-BE49-F238E27FC236}">
                <a16:creationId xmlns:a16="http://schemas.microsoft.com/office/drawing/2014/main" id="{2270367C-1D3E-4156-B19C-24041751153F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218691" y="2667892"/>
            <a:ext cx="622015" cy="693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60572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D03AE13-A84A-4CB3-B0DC-4E151B1B4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Reflexion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00CC66D-B324-4C0D-BFD2-FEFF84EBE8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7. April 2021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C3C691D-1F8D-44AC-B880-AEA0F909B4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WWI 18 SEA/C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EB052F0-F553-4685-B517-717440D62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4CB9F-243C-4156-9AA2-01A91AA16573}" type="slidenum">
              <a:rPr lang="de-DE" smtClean="0"/>
              <a:pPr/>
              <a:t>55</a:t>
            </a:fld>
            <a:endParaRPr lang="de-DE" dirty="0"/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B0D4FE3D-CE25-4C71-9372-58AE6A0C662D}"/>
              </a:ext>
            </a:extLst>
          </p:cNvPr>
          <p:cNvSpPr txBox="1">
            <a:spLocks/>
          </p:cNvSpPr>
          <p:nvPr/>
        </p:nvSpPr>
        <p:spPr>
          <a:xfrm>
            <a:off x="838200" y="2245678"/>
            <a:ext cx="10515600" cy="35556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Sehr gute interne Teamarbeit</a:t>
            </a:r>
          </a:p>
          <a:p>
            <a:pPr lvl="1"/>
            <a:r>
              <a:rPr lang="de-DE" dirty="0"/>
              <a:t>Eingespieltes Team</a:t>
            </a:r>
          </a:p>
          <a:p>
            <a:pPr lvl="1"/>
            <a:r>
              <a:rPr lang="de-DE" dirty="0"/>
              <a:t>Breites </a:t>
            </a:r>
            <a:r>
              <a:rPr lang="de-DE" dirty="0" err="1"/>
              <a:t>Know-How</a:t>
            </a:r>
            <a:r>
              <a:rPr lang="de-DE" dirty="0"/>
              <a:t> mit unterschiedlichen Stärken</a:t>
            </a:r>
          </a:p>
          <a:p>
            <a:pPr lvl="1"/>
            <a:r>
              <a:rPr lang="de-DE" dirty="0"/>
              <a:t>Ermöglichen verschiedener Sichtweisen</a:t>
            </a:r>
          </a:p>
          <a:p>
            <a:r>
              <a:rPr lang="de-DE" dirty="0"/>
              <a:t>Erfahrung mit Arbeiten in größerem Projekt mit Teilprojekten</a:t>
            </a:r>
          </a:p>
          <a:p>
            <a:pPr lvl="1"/>
            <a:r>
              <a:rPr lang="de-DE" dirty="0"/>
              <a:t>Zeiteinschätzung deutlich unter wirklich gebrauchter Zeit </a:t>
            </a:r>
          </a:p>
          <a:p>
            <a:r>
              <a:rPr lang="de-DE" dirty="0"/>
              <a:t>Kommunikation mit anderen Gruppen</a:t>
            </a:r>
          </a:p>
        </p:txBody>
      </p:sp>
    </p:spTree>
    <p:extLst>
      <p:ext uri="{BB962C8B-B14F-4D97-AF65-F5344CB8AC3E}">
        <p14:creationId xmlns:p14="http://schemas.microsoft.com/office/powerpoint/2010/main" val="182200944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0E86378-5416-469B-B6A1-1E308811B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Privatkundenbroker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E26B5F8-EF49-403E-8876-FF75F97572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AC1ECFD-C46B-48A1-8851-8293A49640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D8B80-AC2F-4E0F-A3D1-77A1CA69D9FF}" type="datetime1">
              <a:rPr lang="de-DE" smtClean="0"/>
              <a:t>28.04.2021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9F112C4-8A45-413F-B1FB-CC090F0DE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WWI 18 SEA/C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3DEE309-59F4-4BD0-ABB6-F9610F5B0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4CB9F-243C-4156-9AA2-01A91AA16573}" type="slidenum">
              <a:rPr lang="de-DE" smtClean="0"/>
              <a:pPr/>
              <a:t>56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9815813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0E86378-5416-469B-B6A1-1E308811B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Geschäftskundenbroker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E26B5F8-EF49-403E-8876-FF75F97572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AC1ECFD-C46B-48A1-8851-8293A49640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D8B80-AC2F-4E0F-A3D1-77A1CA69D9FF}" type="datetime1">
              <a:rPr lang="de-DE" smtClean="0"/>
              <a:t>28.04.2021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9F112C4-8A45-413F-B1FB-CC090F0DE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WWI 18 SEA/C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3DEE309-59F4-4BD0-ABB6-F9610F5B0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4CB9F-243C-4156-9AA2-01A91AA16573}" type="slidenum">
              <a:rPr lang="de-DE" smtClean="0"/>
              <a:pPr/>
              <a:t>57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4800601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0E86378-5416-469B-B6A1-1E308811B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Simulation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E26B5F8-EF49-403E-8876-FF75F97572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AC1ECFD-C46B-48A1-8851-8293A49640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D8B80-AC2F-4E0F-A3D1-77A1CA69D9FF}" type="datetime1">
              <a:rPr lang="de-DE" smtClean="0"/>
              <a:t>28.04.2021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9F112C4-8A45-413F-B1FB-CC090F0DE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WWI 18 SEA/C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3DEE309-59F4-4BD0-ABB6-F9610F5B0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4CB9F-243C-4156-9AA2-01A91AA16573}" type="slidenum">
              <a:rPr lang="de-DE" smtClean="0"/>
              <a:pPr/>
              <a:t>58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7786887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8257587-D062-4DF3-B61E-DF3422E24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Organisation Gesamtprojekt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5D57C646-2FEF-4A08-98AD-F94C31D80D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400897"/>
          </a:xfrm>
        </p:spPr>
        <p:txBody>
          <a:bodyPr/>
          <a:lstStyle/>
          <a:p>
            <a:r>
              <a:rPr lang="de-DE" sz="2000" dirty="0"/>
              <a:t>Zeitlicher Aufwand:</a:t>
            </a:r>
          </a:p>
          <a:p>
            <a:endParaRPr lang="de-DE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CB63637-4C20-47BC-BCA4-8ABB5EE018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F4D66A-7972-40F5-8DE2-9FE149108A24}" type="datetime1">
              <a:rPr lang="de-DE" smtClean="0"/>
              <a:t>28.04.2021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0B3FCE6-330F-4EFB-8BEB-464403C13D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WWI 18 SEA/C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6A78F77-FB0A-455D-9A69-2E58A163B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4CB9F-243C-4156-9AA2-01A91AA16573}" type="slidenum">
              <a:rPr lang="de-DE" smtClean="0"/>
              <a:pPr/>
              <a:t>59</a:t>
            </a:fld>
            <a:endParaRPr lang="de-DE" dirty="0"/>
          </a:p>
        </p:txBody>
      </p:sp>
      <p:pic>
        <p:nvPicPr>
          <p:cNvPr id="20" name="Grafik 19" descr="Sanduhr 90% mit einfarbiger Füllung">
            <a:extLst>
              <a:ext uri="{FF2B5EF4-FFF2-40B4-BE49-F238E27FC236}">
                <a16:creationId xmlns:a16="http://schemas.microsoft.com/office/drawing/2014/main" id="{7539842C-60B4-4A8B-AC0D-DF43D4027D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52749" y="3961372"/>
            <a:ext cx="978743" cy="978743"/>
          </a:xfrm>
          <a:prstGeom prst="rect">
            <a:avLst/>
          </a:prstGeom>
        </p:spPr>
      </p:pic>
      <p:pic>
        <p:nvPicPr>
          <p:cNvPr id="22" name="Grafik 21" descr="Gantt-Diagramm mit einfarbiger Füllung">
            <a:extLst>
              <a:ext uri="{FF2B5EF4-FFF2-40B4-BE49-F238E27FC236}">
                <a16:creationId xmlns:a16="http://schemas.microsoft.com/office/drawing/2014/main" id="{8993C595-5203-4093-A97C-D92E402284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268449" y="2415440"/>
            <a:ext cx="865876" cy="865876"/>
          </a:xfrm>
          <a:prstGeom prst="rect">
            <a:avLst/>
          </a:prstGeom>
        </p:spPr>
      </p:pic>
      <p:pic>
        <p:nvPicPr>
          <p:cNvPr id="24" name="Grafik 23" descr="Kundenbewertung mit einfarbiger Füllung">
            <a:extLst>
              <a:ext uri="{FF2B5EF4-FFF2-40B4-BE49-F238E27FC236}">
                <a16:creationId xmlns:a16="http://schemas.microsoft.com/office/drawing/2014/main" id="{E50A6464-03D8-4CD7-92D1-FA4ED95217A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314976" y="800100"/>
            <a:ext cx="914400" cy="914400"/>
          </a:xfrm>
          <a:prstGeom prst="rect">
            <a:avLst/>
          </a:prstGeom>
        </p:spPr>
      </p:pic>
      <p:sp>
        <p:nvSpPr>
          <p:cNvPr id="25" name="Ellipse 24">
            <a:extLst>
              <a:ext uri="{FF2B5EF4-FFF2-40B4-BE49-F238E27FC236}">
                <a16:creationId xmlns:a16="http://schemas.microsoft.com/office/drawing/2014/main" id="{2335177F-7B24-429F-8C6A-297276970E51}"/>
              </a:ext>
            </a:extLst>
          </p:cNvPr>
          <p:cNvSpPr/>
          <p:nvPr/>
        </p:nvSpPr>
        <p:spPr>
          <a:xfrm>
            <a:off x="5429513" y="517968"/>
            <a:ext cx="2685327" cy="2453832"/>
          </a:xfrm>
          <a:prstGeom prst="ellipse">
            <a:avLst/>
          </a:prstGeom>
          <a:noFill/>
          <a:ln w="25400">
            <a:solidFill>
              <a:schemeClr val="tx1">
                <a:lumMod val="95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9E7F2B38-5B02-4C0E-BD87-940D963A20B0}"/>
              </a:ext>
            </a:extLst>
          </p:cNvPr>
          <p:cNvSpPr txBox="1"/>
          <p:nvPr/>
        </p:nvSpPr>
        <p:spPr>
          <a:xfrm>
            <a:off x="6112419" y="1996632"/>
            <a:ext cx="13195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b="1" dirty="0"/>
              <a:t>546 h </a:t>
            </a:r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D933FBF5-8ABD-411F-9FA6-E54A497723E6}"/>
              </a:ext>
            </a:extLst>
          </p:cNvPr>
          <p:cNvSpPr/>
          <p:nvPr/>
        </p:nvSpPr>
        <p:spPr>
          <a:xfrm>
            <a:off x="8440860" y="2202084"/>
            <a:ext cx="2508791" cy="2323617"/>
          </a:xfrm>
          <a:prstGeom prst="ellipse">
            <a:avLst/>
          </a:prstGeom>
          <a:noFill/>
          <a:ln w="38100">
            <a:solidFill>
              <a:schemeClr val="tx1">
                <a:lumMod val="95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025D345B-3645-4275-BEBD-B78440B776C6}"/>
              </a:ext>
            </a:extLst>
          </p:cNvPr>
          <p:cNvSpPr txBox="1"/>
          <p:nvPr/>
        </p:nvSpPr>
        <p:spPr>
          <a:xfrm>
            <a:off x="8963951" y="3499707"/>
            <a:ext cx="14626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b="1" dirty="0"/>
              <a:t>1.345,5 h </a:t>
            </a:r>
          </a:p>
        </p:txBody>
      </p:sp>
      <p:sp>
        <p:nvSpPr>
          <p:cNvPr id="33" name="Ellipse 32">
            <a:extLst>
              <a:ext uri="{FF2B5EF4-FFF2-40B4-BE49-F238E27FC236}">
                <a16:creationId xmlns:a16="http://schemas.microsoft.com/office/drawing/2014/main" id="{B977A013-DA94-43C8-A892-B5A486123B06}"/>
              </a:ext>
            </a:extLst>
          </p:cNvPr>
          <p:cNvSpPr/>
          <p:nvPr/>
        </p:nvSpPr>
        <p:spPr>
          <a:xfrm>
            <a:off x="5798446" y="3648829"/>
            <a:ext cx="2685326" cy="2453831"/>
          </a:xfrm>
          <a:prstGeom prst="ellipse">
            <a:avLst/>
          </a:prstGeom>
          <a:noFill/>
          <a:ln w="50800">
            <a:solidFill>
              <a:schemeClr val="tx1">
                <a:lumMod val="95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43A2CB5E-32C1-4BB6-8CED-1C7ACA774B9B}"/>
              </a:ext>
            </a:extLst>
          </p:cNvPr>
          <p:cNvSpPr txBox="1"/>
          <p:nvPr/>
        </p:nvSpPr>
        <p:spPr>
          <a:xfrm>
            <a:off x="6398164" y="5126481"/>
            <a:ext cx="14858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b="1" dirty="0"/>
              <a:t>1.392,5 h </a:t>
            </a:r>
          </a:p>
        </p:txBody>
      </p:sp>
      <p:sp>
        <p:nvSpPr>
          <p:cNvPr id="16" name="Textplatzhalter 3">
            <a:extLst>
              <a:ext uri="{FF2B5EF4-FFF2-40B4-BE49-F238E27FC236}">
                <a16:creationId xmlns:a16="http://schemas.microsoft.com/office/drawing/2014/main" id="{1BE96506-8A91-4F6E-AEA4-068FD0D6D40C}"/>
              </a:ext>
            </a:extLst>
          </p:cNvPr>
          <p:cNvSpPr txBox="1">
            <a:spLocks/>
          </p:cNvSpPr>
          <p:nvPr/>
        </p:nvSpPr>
        <p:spPr>
          <a:xfrm>
            <a:off x="841378" y="3067291"/>
            <a:ext cx="3930648" cy="660415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100" dirty="0"/>
              <a:t>Geplant von „Kunde“ war die Summe der Vorlesungsstunden</a:t>
            </a:r>
          </a:p>
          <a:p>
            <a:pPr>
              <a:lnSpc>
                <a:spcPct val="120000"/>
              </a:lnSpc>
            </a:pPr>
            <a:endParaRPr lang="de-DE" dirty="0"/>
          </a:p>
        </p:txBody>
      </p:sp>
      <p:sp>
        <p:nvSpPr>
          <p:cNvPr id="17" name="Textplatzhalter 3">
            <a:extLst>
              <a:ext uri="{FF2B5EF4-FFF2-40B4-BE49-F238E27FC236}">
                <a16:creationId xmlns:a16="http://schemas.microsoft.com/office/drawing/2014/main" id="{CE4C7D26-B59D-4E6C-A762-85A94588E9F9}"/>
              </a:ext>
            </a:extLst>
          </p:cNvPr>
          <p:cNvSpPr txBox="1">
            <a:spLocks/>
          </p:cNvSpPr>
          <p:nvPr/>
        </p:nvSpPr>
        <p:spPr>
          <a:xfrm>
            <a:off x="839789" y="3844241"/>
            <a:ext cx="3930648" cy="660415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100" dirty="0"/>
              <a:t>Einzelne Gruppen haben eine Schätzung abgegeben</a:t>
            </a:r>
          </a:p>
          <a:p>
            <a:pPr>
              <a:lnSpc>
                <a:spcPct val="120000"/>
              </a:lnSpc>
            </a:pPr>
            <a:endParaRPr lang="de-DE" dirty="0"/>
          </a:p>
        </p:txBody>
      </p:sp>
      <p:sp>
        <p:nvSpPr>
          <p:cNvPr id="18" name="Textplatzhalter 3">
            <a:extLst>
              <a:ext uri="{FF2B5EF4-FFF2-40B4-BE49-F238E27FC236}">
                <a16:creationId xmlns:a16="http://schemas.microsoft.com/office/drawing/2014/main" id="{5747D322-E571-4FA4-8332-6B6221FCF700}"/>
              </a:ext>
            </a:extLst>
          </p:cNvPr>
          <p:cNvSpPr txBox="1">
            <a:spLocks/>
          </p:cNvSpPr>
          <p:nvPr/>
        </p:nvSpPr>
        <p:spPr>
          <a:xfrm>
            <a:off x="839790" y="4621192"/>
            <a:ext cx="3930648" cy="66041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900" dirty="0"/>
              <a:t>Einzelne Gruppen haben Zeit erfasst</a:t>
            </a:r>
          </a:p>
          <a:p>
            <a:pPr>
              <a:lnSpc>
                <a:spcPct val="120000"/>
              </a:lnSpc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77375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/>
      <p:bldP spid="27" grpId="0" animBg="1"/>
      <p:bldP spid="28" grpId="0"/>
      <p:bldP spid="33" grpId="0" animBg="1"/>
      <p:bldP spid="34" grpId="0"/>
      <p:bldP spid="16" grpId="0"/>
      <p:bldP spid="17" grpId="0"/>
      <p:bldP spid="1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17F8A5-EA46-4B76-871E-067714CE0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Schnittstellen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B29902A-40C0-4F76-AE6F-1EB2640254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D15A2-3CCD-4B52-B9CD-22E762FA3D59}" type="datetime1">
              <a:rPr lang="de-DE" smtClean="0"/>
              <a:t>28.04.2021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1EECF01-2C34-4E4D-B3AA-DBE495BBB4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WWI 18 SEA/C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A451CAC-2447-4D57-B748-315133D08F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4CB9F-243C-4156-9AA2-01A91AA16573}" type="slidenum">
              <a:rPr lang="de-DE" smtClean="0"/>
              <a:pPr/>
              <a:t>6</a:t>
            </a:fld>
            <a:endParaRPr lang="de-DE" dirty="0"/>
          </a:p>
        </p:txBody>
      </p:sp>
      <p:pic>
        <p:nvPicPr>
          <p:cNvPr id="21" name="Inhaltsplatzhalter 20" descr="Ein Bild, das Text, Screenshot, Parkplatz enthält.&#10;&#10;Automatisch generierte Beschreibung">
            <a:extLst>
              <a:ext uri="{FF2B5EF4-FFF2-40B4-BE49-F238E27FC236}">
                <a16:creationId xmlns:a16="http://schemas.microsoft.com/office/drawing/2014/main" id="{F1D27F8B-9E89-4467-80ED-5092B96845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0104" y="1435614"/>
            <a:ext cx="4851792" cy="4849608"/>
          </a:xfrm>
        </p:spPr>
      </p:pic>
    </p:spTree>
    <p:extLst>
      <p:ext uri="{BB962C8B-B14F-4D97-AF65-F5344CB8AC3E}">
        <p14:creationId xmlns:p14="http://schemas.microsoft.com/office/powerpoint/2010/main" val="423669990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8A4A9F32-85A3-41B8-83E8-CBF3DF29CF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D8B80-AC2F-4E0F-A3D1-77A1CA69D9FF}" type="datetime1">
              <a:rPr lang="de-DE" smtClean="0"/>
              <a:t>28.04.2021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11E250C-4895-4883-B709-7EB6C04AF1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WWI 18 SEA/C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62F0E89-8811-4BA6-8C9C-1F61AC1EA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4CB9F-243C-4156-9AA2-01A91AA16573}" type="slidenum">
              <a:rPr lang="de-DE" smtClean="0"/>
              <a:pPr/>
              <a:t>60</a:t>
            </a:fld>
            <a:endParaRPr lang="de-DE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C6C7BB98-C5D5-4438-876D-0528BA970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Reflexion des Projekts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A5CC1D7-6BF9-4A23-9A00-C9A1B9ECDC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Erste Erfahrungen in „größerem Projekt“ – mehrere abhängige Gruppen</a:t>
            </a:r>
          </a:p>
          <a:p>
            <a:r>
              <a:rPr lang="de-DE" dirty="0"/>
              <a:t>Schwieriger Einstieg:</a:t>
            </a:r>
          </a:p>
          <a:p>
            <a:pPr lvl="1"/>
            <a:r>
              <a:rPr lang="de-DE" dirty="0"/>
              <a:t>Unbekanntes Thema</a:t>
            </a:r>
          </a:p>
          <a:p>
            <a:pPr lvl="1"/>
            <a:r>
              <a:rPr lang="de-DE" dirty="0"/>
              <a:t>Freie Teameinteilung</a:t>
            </a:r>
          </a:p>
          <a:p>
            <a:pPr lvl="1"/>
            <a:r>
              <a:rPr lang="de-DE" dirty="0"/>
              <a:t>Wenige Anhaltspunkte</a:t>
            </a:r>
          </a:p>
          <a:p>
            <a:r>
              <a:rPr lang="de-DE" dirty="0"/>
              <a:t>Gute Zusammenarbeit</a:t>
            </a:r>
          </a:p>
          <a:p>
            <a:pPr lvl="1"/>
            <a:r>
              <a:rPr lang="de-DE" dirty="0"/>
              <a:t>Unterstützung auch Gruppenübergreifend</a:t>
            </a:r>
          </a:p>
          <a:p>
            <a:pPr lvl="1"/>
            <a:r>
              <a:rPr lang="de-DE" dirty="0"/>
              <a:t>Weitere Aufgaben (Ansprechpartner, Serverlandschaft, …) wurden sofort übernommen</a:t>
            </a:r>
          </a:p>
          <a:p>
            <a:r>
              <a:rPr lang="de-DE" dirty="0"/>
              <a:t>Super Endprodukt - Danke an alle Beteiligten!</a:t>
            </a:r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5743229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7852CEF-FD99-4001-A2C6-D2767CE1CAE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Vielen Dank für Eure Aufmerksamkeit!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3564F53-0969-4325-910B-9EA31CCF0F4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Fragen?</a:t>
            </a:r>
          </a:p>
        </p:txBody>
      </p:sp>
    </p:spTree>
    <p:extLst>
      <p:ext uri="{BB962C8B-B14F-4D97-AF65-F5344CB8AC3E}">
        <p14:creationId xmlns:p14="http://schemas.microsoft.com/office/powerpoint/2010/main" val="7741868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92ECC32-9A44-418D-B51B-41F2A87AEB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Organisation</a:t>
            </a:r>
            <a:br>
              <a:rPr lang="de-DE" dirty="0"/>
            </a:br>
            <a:r>
              <a:rPr lang="de-DE" dirty="0"/>
              <a:t>Gesamtprojekt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E2EDC2D-149B-432C-95CC-FC16FB3385F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de-DE" sz="2400" dirty="0"/>
              <a:t>Arbeitsweise:</a:t>
            </a:r>
          </a:p>
          <a:p>
            <a:endParaRPr lang="de-DE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dirty="0"/>
              <a:t>GitHub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/>
              <a:t>Einzelne </a:t>
            </a:r>
            <a:r>
              <a:rPr lang="de-DE" sz="1600" dirty="0" err="1"/>
              <a:t>Repositories</a:t>
            </a:r>
            <a:endParaRPr lang="de-DE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 err="1"/>
              <a:t>Issues</a:t>
            </a:r>
            <a:endParaRPr lang="de-DE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dirty="0"/>
              <a:t>Kommunikation über </a:t>
            </a:r>
            <a:r>
              <a:rPr lang="de-DE" sz="1800" dirty="0" err="1"/>
              <a:t>Discord</a:t>
            </a:r>
            <a:endParaRPr lang="de-DE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dirty="0"/>
              <a:t>Definieren von Ansprechpartnern der einzelnen Gruppen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5AE6A852-EBDC-4625-AAD4-5CE503D742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F4D66A-7972-40F5-8DE2-9FE149108A24}" type="datetime1">
              <a:rPr lang="de-DE" smtClean="0"/>
              <a:t>28.04.2021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086E851-BB1A-465A-BC9F-BD7FE0E25E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WWI 18 SEA/C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346730D-57DB-4D4D-A932-70D45572F8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4CB9F-243C-4156-9AA2-01A91AA16573}" type="slidenum">
              <a:rPr lang="de-DE" smtClean="0"/>
              <a:pPr/>
              <a:t>7</a:t>
            </a:fld>
            <a:endParaRPr lang="de-DE" dirty="0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F48CBF1D-9719-47A3-B502-49F4CF1C7557}"/>
              </a:ext>
            </a:extLst>
          </p:cNvPr>
          <p:cNvSpPr/>
          <p:nvPr/>
        </p:nvSpPr>
        <p:spPr>
          <a:xfrm>
            <a:off x="5079551" y="457200"/>
            <a:ext cx="2790825" cy="2809875"/>
          </a:xfrm>
          <a:prstGeom prst="ellipse">
            <a:avLst/>
          </a:prstGeom>
          <a:solidFill>
            <a:srgbClr val="B4B0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1" name="Inhaltsplatzhalter 10">
            <a:extLst>
              <a:ext uri="{FF2B5EF4-FFF2-40B4-BE49-F238E27FC236}">
                <a16:creationId xmlns:a16="http://schemas.microsoft.com/office/drawing/2014/main" id="{304A65A3-ED9A-4A45-A4DE-4ED5E47E8E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6445" y="803619"/>
            <a:ext cx="2117035" cy="2117035"/>
          </a:xfrm>
        </p:spPr>
      </p:pic>
      <p:sp>
        <p:nvSpPr>
          <p:cNvPr id="12" name="Ellipse 11">
            <a:extLst>
              <a:ext uri="{FF2B5EF4-FFF2-40B4-BE49-F238E27FC236}">
                <a16:creationId xmlns:a16="http://schemas.microsoft.com/office/drawing/2014/main" id="{098C3605-F3D1-4CEA-8A82-8484D347A92D}"/>
              </a:ext>
            </a:extLst>
          </p:cNvPr>
          <p:cNvSpPr/>
          <p:nvPr/>
        </p:nvSpPr>
        <p:spPr>
          <a:xfrm>
            <a:off x="8251376" y="2782957"/>
            <a:ext cx="3095625" cy="3171825"/>
          </a:xfrm>
          <a:prstGeom prst="ellipse">
            <a:avLst/>
          </a:prstGeom>
          <a:solidFill>
            <a:srgbClr val="4945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B1E345F8-D252-4776-857D-FBB62B2CB5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2376" y="3230632"/>
            <a:ext cx="2333625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0791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04D2B1-D686-4F1E-A3CD-84A4551DF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000" dirty="0"/>
              <a:t>Aufgaben der Ansprechpartner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F1320BD-C20F-457D-A8FF-1D3391E85C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07163" y="1751322"/>
            <a:ext cx="9033588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DE" dirty="0"/>
              <a:t>Kommunikation mit den anderen Gruppen 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Klären von Fragen bezüglich eigener Gruppe und Gesamtprojekt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Repräsentation während wöchentlichem Meeting</a:t>
            </a:r>
          </a:p>
          <a:p>
            <a:pPr lvl="1"/>
            <a:r>
              <a:rPr lang="de-DE" dirty="0"/>
              <a:t>Aufbereitung des aktuellen Stands der Gruppe</a:t>
            </a:r>
          </a:p>
          <a:p>
            <a:pPr lvl="1"/>
            <a:r>
              <a:rPr lang="de-DE" dirty="0"/>
              <a:t>Planung weiteres Vorgehen</a:t>
            </a:r>
          </a:p>
          <a:p>
            <a:pPr lvl="1"/>
            <a:endParaRPr lang="de-DE" dirty="0"/>
          </a:p>
          <a:p>
            <a:pPr marL="0" indent="0">
              <a:buNone/>
            </a:pPr>
            <a:r>
              <a:rPr lang="de-DE" dirty="0"/>
              <a:t>Weiterleiten von Informationen, Aufgaben und Terminen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Koordination des Teams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E6262C6-C376-4741-B66E-8D8C165F9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7. April 2021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B576B06-690F-4459-A5AD-6AECC5EF49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WWI 18 SEA/C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C4D9493-8487-45AA-A737-3EDE8C8753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4CB9F-243C-4156-9AA2-01A91AA16573}" type="slidenum">
              <a:rPr lang="de-DE" smtClean="0"/>
              <a:pPr/>
              <a:t>8</a:t>
            </a:fld>
            <a:endParaRPr lang="de-DE" dirty="0"/>
          </a:p>
        </p:txBody>
      </p:sp>
      <p:pic>
        <p:nvPicPr>
          <p:cNvPr id="12" name="Grafik 11" descr="Besprechung mit einfarbiger Füllung">
            <a:extLst>
              <a:ext uri="{FF2B5EF4-FFF2-40B4-BE49-F238E27FC236}">
                <a16:creationId xmlns:a16="http://schemas.microsoft.com/office/drawing/2014/main" id="{89AA02AF-F0C4-4056-BDEC-0F1D2D72D6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31033" y="3221710"/>
            <a:ext cx="704698" cy="704698"/>
          </a:xfrm>
          <a:prstGeom prst="rect">
            <a:avLst/>
          </a:prstGeom>
        </p:spPr>
      </p:pic>
      <p:pic>
        <p:nvPicPr>
          <p:cNvPr id="16" name="Grafik 15" descr="Chat mit einfarbiger Füllung">
            <a:extLst>
              <a:ext uri="{FF2B5EF4-FFF2-40B4-BE49-F238E27FC236}">
                <a16:creationId xmlns:a16="http://schemas.microsoft.com/office/drawing/2014/main" id="{C02FB675-1092-4DD7-92E1-BC4FEED0AA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31033" y="1592029"/>
            <a:ext cx="704698" cy="704698"/>
          </a:xfrm>
          <a:prstGeom prst="rect">
            <a:avLst/>
          </a:prstGeom>
        </p:spPr>
      </p:pic>
      <p:pic>
        <p:nvPicPr>
          <p:cNvPr id="18" name="Grafik 17" descr="Fragezeichen mit einfarbiger Füllung">
            <a:extLst>
              <a:ext uri="{FF2B5EF4-FFF2-40B4-BE49-F238E27FC236}">
                <a16:creationId xmlns:a16="http://schemas.microsoft.com/office/drawing/2014/main" id="{F0FE0B45-6BF4-46BF-9788-725D753621D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31033" y="2341837"/>
            <a:ext cx="704698" cy="704698"/>
          </a:xfrm>
          <a:prstGeom prst="rect">
            <a:avLst/>
          </a:prstGeom>
        </p:spPr>
      </p:pic>
      <p:pic>
        <p:nvPicPr>
          <p:cNvPr id="19" name="Grafik 18" descr="Prost mit einfarbiger Füllung">
            <a:extLst>
              <a:ext uri="{FF2B5EF4-FFF2-40B4-BE49-F238E27FC236}">
                <a16:creationId xmlns:a16="http://schemas.microsoft.com/office/drawing/2014/main" id="{D9C76142-F7C3-4C4E-A68B-3DDDFF3A838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36594" y="5419070"/>
            <a:ext cx="704698" cy="704698"/>
          </a:xfrm>
          <a:prstGeom prst="rect">
            <a:avLst/>
          </a:prstGeom>
        </p:spPr>
      </p:pic>
      <p:pic>
        <p:nvPicPr>
          <p:cNvPr id="24" name="Grafik 23" descr="Zurück mit einfarbiger Füllung">
            <a:extLst>
              <a:ext uri="{FF2B5EF4-FFF2-40B4-BE49-F238E27FC236}">
                <a16:creationId xmlns:a16="http://schemas.microsoft.com/office/drawing/2014/main" id="{8EA4D708-F2D9-4096-8A54-BFBAD0721AF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31033" y="4539197"/>
            <a:ext cx="704698" cy="704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2139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52CF0B-1255-2B40-A0A0-922F2F40179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DE" dirty="0"/>
              <a:t>Serverlandschaft</a:t>
            </a:r>
            <a:br>
              <a:rPr lang="en-DE" dirty="0"/>
            </a:br>
            <a:r>
              <a:rPr lang="en-DE" dirty="0"/>
              <a:t>und CI/CD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2E0DD98-99DB-A64C-9451-EBBC023DEAE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Tobias Jansen, Aaron Schweig, Matthias </a:t>
            </a:r>
            <a:r>
              <a:rPr lang="de-DE" dirty="0" err="1"/>
              <a:t>Vonend</a:t>
            </a:r>
            <a:r>
              <a:rPr lang="de-DE" dirty="0"/>
              <a:t> 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40707996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1933</Words>
  <Application>Microsoft Office PowerPoint</Application>
  <PresentationFormat>Breitbild</PresentationFormat>
  <Paragraphs>794</Paragraphs>
  <Slides>61</Slides>
  <Notes>48</Notes>
  <HiddenSlides>2</HiddenSlides>
  <MMClips>1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61</vt:i4>
      </vt:variant>
    </vt:vector>
  </HeadingPairs>
  <TitlesOfParts>
    <vt:vector size="67" baseType="lpstr">
      <vt:lpstr>Arial</vt:lpstr>
      <vt:lpstr>Calibri</vt:lpstr>
      <vt:lpstr>Calibri Light</vt:lpstr>
      <vt:lpstr>Impact</vt:lpstr>
      <vt:lpstr>Office</vt:lpstr>
      <vt:lpstr>1_Office</vt:lpstr>
      <vt:lpstr>Projekt Tradingtool - Moonstonks</vt:lpstr>
      <vt:lpstr>Agenda</vt:lpstr>
      <vt:lpstr>Grundlagen Aktienhandel</vt:lpstr>
      <vt:lpstr>Grundlagen Aktienhandel</vt:lpstr>
      <vt:lpstr>Geschäftsprozess</vt:lpstr>
      <vt:lpstr>Schnittstellen</vt:lpstr>
      <vt:lpstr>Organisation Gesamtprojekt</vt:lpstr>
      <vt:lpstr>Aufgaben der Ansprechpartner</vt:lpstr>
      <vt:lpstr>Serverlandschaft und CI/CD</vt:lpstr>
      <vt:lpstr>PowerPoint-Präsentation</vt:lpstr>
      <vt:lpstr>PowerPoint-Präsentation</vt:lpstr>
      <vt:lpstr>Vorteile der Umgebung</vt:lpstr>
      <vt:lpstr>Virtualisierungsebenen</vt:lpstr>
      <vt:lpstr>Kommunikation bei einer Anfrage an das Privatkundenbroker-Backend</vt:lpstr>
      <vt:lpstr>Docker</vt:lpstr>
      <vt:lpstr>Github Actions</vt:lpstr>
      <vt:lpstr>PowerPoint-Präsentation</vt:lpstr>
      <vt:lpstr>PowerPoint-Präsentation</vt:lpstr>
      <vt:lpstr>PowerPoint-Präsentation</vt:lpstr>
      <vt:lpstr>PowerPoint-Präsentation</vt:lpstr>
      <vt:lpstr>Börse</vt:lpstr>
      <vt:lpstr>Geschäftsprozess</vt:lpstr>
      <vt:lpstr>Geschäftsprozess</vt:lpstr>
      <vt:lpstr>Aufgabe der Börse</vt:lpstr>
      <vt:lpstr>Geschäftsmodell</vt:lpstr>
      <vt:lpstr>High Level Architektur</vt:lpstr>
      <vt:lpstr>Prototyp - Orderbook</vt:lpstr>
      <vt:lpstr>Vorstellung des Börsenclients</vt:lpstr>
      <vt:lpstr>Login</vt:lpstr>
      <vt:lpstr>Home</vt:lpstr>
      <vt:lpstr>Clearing</vt:lpstr>
      <vt:lpstr>Clearing Details</vt:lpstr>
      <vt:lpstr>Rechnung</vt:lpstr>
      <vt:lpstr>Optionen</vt:lpstr>
      <vt:lpstr>Shares Overview</vt:lpstr>
      <vt:lpstr>Shares erstellen</vt:lpstr>
      <vt:lpstr>Shares erstellen</vt:lpstr>
      <vt:lpstr>Broker</vt:lpstr>
      <vt:lpstr>Broker bearbeiten</vt:lpstr>
      <vt:lpstr>Pricing</vt:lpstr>
      <vt:lpstr>Pricing</vt:lpstr>
      <vt:lpstr>Pricing bearbeiten</vt:lpstr>
      <vt:lpstr>Home</vt:lpstr>
      <vt:lpstr>Shares</vt:lpstr>
      <vt:lpstr>Shares Details</vt:lpstr>
      <vt:lpstr>API - Funktionalitäten</vt:lpstr>
      <vt:lpstr>API Einbindungs-möglichkeiten</vt:lpstr>
      <vt:lpstr>Arbeitsweise - Vorgehen </vt:lpstr>
      <vt:lpstr>Arbeitsweise - Synergien</vt:lpstr>
      <vt:lpstr>Arbeitsweise</vt:lpstr>
      <vt:lpstr>Arbeitspakete</vt:lpstr>
      <vt:lpstr>Zeiterfassung</vt:lpstr>
      <vt:lpstr>Zeiterfassung</vt:lpstr>
      <vt:lpstr>Kernkompetenzen</vt:lpstr>
      <vt:lpstr>Reflexion</vt:lpstr>
      <vt:lpstr>Privatkundenbroker</vt:lpstr>
      <vt:lpstr>Geschäftskundenbroker</vt:lpstr>
      <vt:lpstr>Simulation</vt:lpstr>
      <vt:lpstr>Organisation Gesamtprojekt</vt:lpstr>
      <vt:lpstr>Reflexion des Projekts</vt:lpstr>
      <vt:lpstr>Vielen Dank für Eure Aufmerksamkeit!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Jeannine Bertrand</dc:creator>
  <cp:lastModifiedBy>Jeannine Bertrand</cp:lastModifiedBy>
  <cp:revision>103</cp:revision>
  <dcterms:created xsi:type="dcterms:W3CDTF">2021-04-07T15:51:30Z</dcterms:created>
  <dcterms:modified xsi:type="dcterms:W3CDTF">2021-04-28T17:29:32Z</dcterms:modified>
</cp:coreProperties>
</file>